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Montserrat"/>
      <p:regular r:id="rId31"/>
      <p:bold r:id="rId32"/>
      <p:italic r:id="rId33"/>
      <p:boldItalic r:id="rId34"/>
    </p:embeddedFont>
    <p:embeddedFont>
      <p:font typeface="Montserrat Medium"/>
      <p:regular r:id="rId35"/>
      <p:bold r:id="rId36"/>
      <p:italic r:id="rId37"/>
      <p:boldItalic r:id="rId38"/>
    </p:embeddedFont>
    <p:embeddedFont>
      <p:font typeface="Montserrat ExtraLight"/>
      <p:regular r:id="rId39"/>
      <p:bold r:id="rId40"/>
      <p:italic r:id="rId41"/>
      <p:boldItalic r:id="rId42"/>
    </p:embeddedFont>
    <p:embeddedFont>
      <p:font typeface="Montserrat ExtraBold"/>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0A9795-274F-47A0-94B3-B0F68173FD02}">
  <a:tblStyle styleId="{070A9795-274F-47A0-94B3-B0F68173FD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ExtraLight-bold.fntdata"/><Relationship Id="rId20" Type="http://schemas.openxmlformats.org/officeDocument/2006/relationships/slide" Target="slides/slide15.xml"/><Relationship Id="rId42" Type="http://schemas.openxmlformats.org/officeDocument/2006/relationships/font" Target="fonts/MontserratExtraLight-boldItalic.fntdata"/><Relationship Id="rId41" Type="http://schemas.openxmlformats.org/officeDocument/2006/relationships/font" Target="fonts/MontserratExtraLight-italic.fntdata"/><Relationship Id="rId22" Type="http://schemas.openxmlformats.org/officeDocument/2006/relationships/slide" Target="slides/slide17.xml"/><Relationship Id="rId44" Type="http://schemas.openxmlformats.org/officeDocument/2006/relationships/font" Target="fonts/MontserratExtraBold-boldItalic.fntdata"/><Relationship Id="rId21" Type="http://schemas.openxmlformats.org/officeDocument/2006/relationships/slide" Target="slides/slide16.xml"/><Relationship Id="rId43" Type="http://schemas.openxmlformats.org/officeDocument/2006/relationships/font" Target="fonts/MontserratExtraBo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MontserratMedium-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MontserratMedium-italic.fntdata"/><Relationship Id="rId14" Type="http://schemas.openxmlformats.org/officeDocument/2006/relationships/slide" Target="slides/slide9.xml"/><Relationship Id="rId36" Type="http://schemas.openxmlformats.org/officeDocument/2006/relationships/font" Target="fonts/MontserratMedium-bold.fntdata"/><Relationship Id="rId17" Type="http://schemas.openxmlformats.org/officeDocument/2006/relationships/slide" Target="slides/slide12.xml"/><Relationship Id="rId39" Type="http://schemas.openxmlformats.org/officeDocument/2006/relationships/font" Target="fonts/MontserratExtraLight-regular.fntdata"/><Relationship Id="rId16" Type="http://schemas.openxmlformats.org/officeDocument/2006/relationships/slide" Target="slides/slide11.xml"/><Relationship Id="rId38" Type="http://schemas.openxmlformats.org/officeDocument/2006/relationships/font" Target="fonts/MontserratMedium-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7fe629793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7fe629793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fe629793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7fe629793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009e85d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009e85d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009e85da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8009e85da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8007b6e856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8007b6e856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24fe8b58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24fe8b58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8009e85d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8009e85d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8009e85da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8009e85da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009e85da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8009e85da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f24fe8b58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f24fe8b58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fe629793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fe629793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8009e85da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8009e85da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8009e85da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8009e85da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8009e85da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8009e85da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8009e85da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8009e85da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f24fe8b58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f24fe8b58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24fe8b58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24fe8b58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CCCCCC"/>
                </a:solidFill>
                <a:highlight>
                  <a:srgbClr val="1F1F1F"/>
                </a:highlight>
                <a:latin typeface="Courier New"/>
                <a:ea typeface="Courier New"/>
                <a:cs typeface="Courier New"/>
                <a:sym typeface="Courier New"/>
              </a:rPr>
              <a:t>Asuransi perjalanan adalah jenis asuransi yang memberikan perlindungan selama kita bepergian baik di dalam negeri maupun ke luar negeri. Beberapa negara bahkan telah mewajibkan traveler atau para pendatang untuk memiliki asuransi perjalanan, contohnya negara-negara di Eropa dan Amerika. Besarnya premi tergantung pada cakupan yang diinginkan, durasi perjalanan, dan tujuan perjalanan. Perusahaan yang bergerak di bidang asuransi perjalanan ingin mengetahui pemegang polis yang akan mengajukan klaim asuransi untuk pertanggungan. Data pemegang polis di perusahaan asuransi merupakan data historis yang terdiri dari tujuan, produk asuransi, dan sebagainya.</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8007b6e856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8007b6e856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f24fe8b58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f24fe8b58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f9262ee2f_0_26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f9262ee2f_0_26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TRAVEL INSURANCE</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Module 3</a:t>
            </a:r>
            <a:endParaRPr/>
          </a:p>
        </p:txBody>
      </p:sp>
      <p:sp>
        <p:nvSpPr>
          <p:cNvPr id="160" name="Google Shape;160;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Ananda Rahmah F</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Information</a:t>
            </a:r>
            <a:endParaRPr/>
          </a:p>
        </p:txBody>
      </p:sp>
      <p:cxnSp>
        <p:nvCxnSpPr>
          <p:cNvPr id="458" name="Google Shape;458;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59" name="Google Shape;459;p45"/>
          <p:cNvSpPr txBox="1"/>
          <p:nvPr>
            <p:ph idx="1" type="subTitle"/>
          </p:nvPr>
        </p:nvSpPr>
        <p:spPr>
          <a:xfrm>
            <a:off x="3538500" y="1943778"/>
            <a:ext cx="2067000" cy="814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Integer</a:t>
            </a:r>
            <a:endParaRPr b="1">
              <a:solidFill>
                <a:schemeClr val="lt2"/>
              </a:solidFill>
            </a:endParaRPr>
          </a:p>
          <a:p>
            <a:pPr indent="0" lvl="0" marL="0" rtl="0" algn="ctr">
              <a:lnSpc>
                <a:spcPct val="115000"/>
              </a:lnSpc>
              <a:spcBef>
                <a:spcPts val="0"/>
              </a:spcBef>
              <a:spcAft>
                <a:spcPts val="0"/>
              </a:spcAft>
              <a:buNone/>
            </a:pPr>
            <a:r>
              <a:rPr lang="en"/>
              <a:t>Durasi perjalanan</a:t>
            </a:r>
            <a:endParaRPr b="1">
              <a:solidFill>
                <a:schemeClr val="lt2"/>
              </a:solidFill>
            </a:endParaRPr>
          </a:p>
        </p:txBody>
      </p:sp>
      <p:sp>
        <p:nvSpPr>
          <p:cNvPr id="460" name="Google Shape;460;p45"/>
          <p:cNvSpPr txBox="1"/>
          <p:nvPr>
            <p:ph idx="3" type="subTitle"/>
          </p:nvPr>
        </p:nvSpPr>
        <p:spPr>
          <a:xfrm>
            <a:off x="6028552" y="19437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Object</a:t>
            </a:r>
            <a:endParaRPr b="1">
              <a:solidFill>
                <a:schemeClr val="lt2"/>
              </a:solidFill>
            </a:endParaRPr>
          </a:p>
          <a:p>
            <a:pPr indent="0" lvl="0" marL="0" rtl="0" algn="ctr">
              <a:spcBef>
                <a:spcPts val="0"/>
              </a:spcBef>
              <a:spcAft>
                <a:spcPts val="0"/>
              </a:spcAft>
              <a:buNone/>
            </a:pPr>
            <a:r>
              <a:rPr lang="en"/>
              <a:t>Tujuan perjalanan</a:t>
            </a:r>
            <a:endParaRPr/>
          </a:p>
          <a:p>
            <a:pPr indent="0" lvl="0" marL="0" rtl="0" algn="ctr">
              <a:spcBef>
                <a:spcPts val="0"/>
              </a:spcBef>
              <a:spcAft>
                <a:spcPts val="0"/>
              </a:spcAft>
              <a:buNone/>
            </a:pPr>
            <a:r>
              <a:t/>
            </a:r>
            <a:endParaRPr b="1">
              <a:solidFill>
                <a:schemeClr val="lt2"/>
              </a:solidFill>
            </a:endParaRPr>
          </a:p>
        </p:txBody>
      </p:sp>
      <p:sp>
        <p:nvSpPr>
          <p:cNvPr id="461" name="Google Shape;461;p45"/>
          <p:cNvSpPr txBox="1"/>
          <p:nvPr>
            <p:ph idx="6" type="subTitle"/>
          </p:nvPr>
        </p:nvSpPr>
        <p:spPr>
          <a:xfrm>
            <a:off x="1048450" y="2012179"/>
            <a:ext cx="2067000" cy="69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Integer</a:t>
            </a:r>
            <a:endParaRPr b="1">
              <a:solidFill>
                <a:schemeClr val="lt2"/>
              </a:solidFill>
            </a:endParaRPr>
          </a:p>
          <a:p>
            <a:pPr indent="0" lvl="0" marL="0" rtl="0" algn="ctr">
              <a:lnSpc>
                <a:spcPct val="115000"/>
              </a:lnSpc>
              <a:spcBef>
                <a:spcPts val="0"/>
              </a:spcBef>
              <a:spcAft>
                <a:spcPts val="0"/>
              </a:spcAft>
              <a:buNone/>
            </a:pPr>
            <a:r>
              <a:rPr lang="en"/>
              <a:t>Usia Tertanggung</a:t>
            </a:r>
            <a:endParaRPr/>
          </a:p>
        </p:txBody>
      </p:sp>
      <p:sp>
        <p:nvSpPr>
          <p:cNvPr id="462" name="Google Shape;462;p45"/>
          <p:cNvSpPr txBox="1"/>
          <p:nvPr>
            <p:ph idx="8" type="subTitle"/>
          </p:nvPr>
        </p:nvSpPr>
        <p:spPr>
          <a:xfrm>
            <a:off x="4821623" y="3826709"/>
            <a:ext cx="2067000" cy="640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Float</a:t>
            </a:r>
            <a:endParaRPr b="1">
              <a:solidFill>
                <a:schemeClr val="lt2"/>
              </a:solidFill>
            </a:endParaRPr>
          </a:p>
          <a:p>
            <a:pPr indent="0" lvl="0" marL="0" rtl="0" algn="ctr">
              <a:lnSpc>
                <a:spcPct val="115000"/>
              </a:lnSpc>
              <a:spcBef>
                <a:spcPts val="0"/>
              </a:spcBef>
              <a:spcAft>
                <a:spcPts val="0"/>
              </a:spcAft>
              <a:buNone/>
            </a:pPr>
            <a:r>
              <a:rPr lang="en"/>
              <a:t>Jumlah penjualan polis asuransi perjalanan</a:t>
            </a:r>
            <a:endParaRPr b="1">
              <a:solidFill>
                <a:schemeClr val="lt2"/>
              </a:solidFill>
            </a:endParaRPr>
          </a:p>
        </p:txBody>
      </p:sp>
      <p:sp>
        <p:nvSpPr>
          <p:cNvPr id="463" name="Google Shape;463;p45"/>
          <p:cNvSpPr txBox="1"/>
          <p:nvPr>
            <p:ph idx="15" type="subTitle"/>
          </p:nvPr>
        </p:nvSpPr>
        <p:spPr>
          <a:xfrm>
            <a:off x="2255375" y="3826700"/>
            <a:ext cx="2067000" cy="69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Float</a:t>
            </a:r>
            <a:endParaRPr b="1">
              <a:solidFill>
                <a:schemeClr val="lt2"/>
              </a:solidFill>
            </a:endParaRPr>
          </a:p>
          <a:p>
            <a:pPr indent="0" lvl="0" marL="0" rtl="0" algn="ctr">
              <a:lnSpc>
                <a:spcPct val="115000"/>
              </a:lnSpc>
              <a:spcBef>
                <a:spcPts val="0"/>
              </a:spcBef>
              <a:spcAft>
                <a:spcPts val="0"/>
              </a:spcAft>
              <a:buNone/>
            </a:pPr>
            <a:r>
              <a:rPr lang="en"/>
              <a:t>Komisi yang diterima oleh agen asuransi perjalanan</a:t>
            </a:r>
            <a:endParaRPr b="1">
              <a:solidFill>
                <a:schemeClr val="lt2"/>
              </a:solidFill>
            </a:endParaRPr>
          </a:p>
        </p:txBody>
      </p:sp>
      <p:cxnSp>
        <p:nvCxnSpPr>
          <p:cNvPr id="464" name="Google Shape;464;p45"/>
          <p:cNvCxnSpPr/>
          <p:nvPr/>
        </p:nvCxnSpPr>
        <p:spPr>
          <a:xfrm>
            <a:off x="1218450" y="2910221"/>
            <a:ext cx="67071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65" name="Google Shape;465;p45"/>
          <p:cNvSpPr txBox="1"/>
          <p:nvPr>
            <p:ph type="title"/>
          </p:nvPr>
        </p:nvSpPr>
        <p:spPr>
          <a:xfrm>
            <a:off x="7197950" y="288225"/>
            <a:ext cx="1681200" cy="75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Data Understanding &amp; Exploration</a:t>
            </a:r>
            <a:endParaRPr sz="1400">
              <a:solidFill>
                <a:schemeClr val="lt1"/>
              </a:solidFill>
            </a:endParaRPr>
          </a:p>
        </p:txBody>
      </p:sp>
      <p:sp>
        <p:nvSpPr>
          <p:cNvPr id="466" name="Google Shape;466;p45"/>
          <p:cNvSpPr/>
          <p:nvPr/>
        </p:nvSpPr>
        <p:spPr>
          <a:xfrm>
            <a:off x="1579300" y="1261150"/>
            <a:ext cx="1005300" cy="548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Age</a:t>
            </a:r>
            <a:endParaRPr b="1" sz="1500">
              <a:solidFill>
                <a:schemeClr val="lt1"/>
              </a:solidFill>
              <a:latin typeface="Montserrat"/>
              <a:ea typeface="Montserrat"/>
              <a:cs typeface="Montserrat"/>
              <a:sym typeface="Montserrat"/>
            </a:endParaRPr>
          </a:p>
        </p:txBody>
      </p:sp>
      <p:sp>
        <p:nvSpPr>
          <p:cNvPr id="467" name="Google Shape;467;p45"/>
          <p:cNvSpPr/>
          <p:nvPr/>
        </p:nvSpPr>
        <p:spPr>
          <a:xfrm>
            <a:off x="3731400" y="1261150"/>
            <a:ext cx="1681200" cy="548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Duration</a:t>
            </a:r>
            <a:endParaRPr b="1" sz="1500">
              <a:solidFill>
                <a:schemeClr val="lt1"/>
              </a:solidFill>
              <a:latin typeface="Montserrat"/>
              <a:ea typeface="Montserrat"/>
              <a:cs typeface="Montserrat"/>
              <a:sym typeface="Montserrat"/>
            </a:endParaRPr>
          </a:p>
        </p:txBody>
      </p:sp>
      <p:sp>
        <p:nvSpPr>
          <p:cNvPr id="468" name="Google Shape;468;p45"/>
          <p:cNvSpPr/>
          <p:nvPr/>
        </p:nvSpPr>
        <p:spPr>
          <a:xfrm>
            <a:off x="6221450" y="1261300"/>
            <a:ext cx="1681200" cy="5484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Destination</a:t>
            </a:r>
            <a:endParaRPr b="1" sz="1500">
              <a:solidFill>
                <a:schemeClr val="lt1"/>
              </a:solidFill>
              <a:latin typeface="Montserrat"/>
              <a:ea typeface="Montserrat"/>
              <a:cs typeface="Montserrat"/>
              <a:sym typeface="Montserrat"/>
            </a:endParaRPr>
          </a:p>
        </p:txBody>
      </p:sp>
      <p:sp>
        <p:nvSpPr>
          <p:cNvPr id="469" name="Google Shape;469;p45"/>
          <p:cNvSpPr/>
          <p:nvPr/>
        </p:nvSpPr>
        <p:spPr>
          <a:xfrm>
            <a:off x="2450650" y="3138675"/>
            <a:ext cx="1681200" cy="548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Commission (in value)</a:t>
            </a:r>
            <a:endParaRPr b="1" sz="1500">
              <a:solidFill>
                <a:schemeClr val="lt1"/>
              </a:solidFill>
              <a:latin typeface="Montserrat"/>
              <a:ea typeface="Montserrat"/>
              <a:cs typeface="Montserrat"/>
              <a:sym typeface="Montserrat"/>
            </a:endParaRPr>
          </a:p>
        </p:txBody>
      </p:sp>
      <p:sp>
        <p:nvSpPr>
          <p:cNvPr id="470" name="Google Shape;470;p45"/>
          <p:cNvSpPr/>
          <p:nvPr/>
        </p:nvSpPr>
        <p:spPr>
          <a:xfrm>
            <a:off x="5352475" y="3138663"/>
            <a:ext cx="1005300" cy="5484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Net Sales</a:t>
            </a:r>
            <a:endParaRPr b="1" sz="15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idx="5" type="subTitle"/>
          </p:nvPr>
        </p:nvSpPr>
        <p:spPr>
          <a:xfrm>
            <a:off x="5356100" y="1732300"/>
            <a:ext cx="3603000" cy="23973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Distribusi data skewed ke kanan</a:t>
            </a:r>
            <a:endParaRPr/>
          </a:p>
          <a:p>
            <a:pPr indent="-317500" lvl="0" marL="457200" rtl="0" algn="just">
              <a:spcBef>
                <a:spcPts val="0"/>
              </a:spcBef>
              <a:spcAft>
                <a:spcPts val="0"/>
              </a:spcAft>
              <a:buSzPts val="1400"/>
              <a:buChar char="-"/>
            </a:pPr>
            <a:r>
              <a:rPr lang="en"/>
              <a:t>Extreme outlier pada Distribusi Age 120 tahun</a:t>
            </a:r>
            <a:endParaRPr/>
          </a:p>
          <a:p>
            <a:pPr indent="-317500" lvl="0" marL="457200" rtl="0" algn="just">
              <a:spcBef>
                <a:spcPts val="0"/>
              </a:spcBef>
              <a:spcAft>
                <a:spcPts val="0"/>
              </a:spcAft>
              <a:buSzPts val="1400"/>
              <a:buChar char="-"/>
            </a:pPr>
            <a:r>
              <a:rPr lang="en"/>
              <a:t>Persebaran data terfokus di dekat angka 0 pada Distribusi Net Sales</a:t>
            </a:r>
            <a:endParaRPr/>
          </a:p>
          <a:p>
            <a:pPr indent="-317500" lvl="0" marL="457200" rtl="0" algn="just">
              <a:spcBef>
                <a:spcPts val="0"/>
              </a:spcBef>
              <a:spcAft>
                <a:spcPts val="0"/>
              </a:spcAft>
              <a:buSzPts val="1400"/>
              <a:buChar char="-"/>
            </a:pPr>
            <a:r>
              <a:rPr lang="en"/>
              <a:t>Sebagian besar perjalanan berlangsung berapa hari </a:t>
            </a:r>
            <a:endParaRPr/>
          </a:p>
          <a:p>
            <a:pPr indent="-317500" lvl="0" marL="457200" rtl="0" algn="just">
              <a:spcBef>
                <a:spcPts val="0"/>
              </a:spcBef>
              <a:spcAft>
                <a:spcPts val="0"/>
              </a:spcAft>
              <a:buSzPts val="1400"/>
              <a:buChar char="-"/>
            </a:pPr>
            <a:r>
              <a:rPr lang="en"/>
              <a:t>Mayoritas agen asuransi mendapatkan komisi kecil atau tidak sama sekali</a:t>
            </a:r>
            <a:endParaRPr/>
          </a:p>
        </p:txBody>
      </p:sp>
      <p:sp>
        <p:nvSpPr>
          <p:cNvPr id="476" name="Google Shape;476;p46"/>
          <p:cNvSpPr txBox="1"/>
          <p:nvPr>
            <p:ph type="title"/>
          </p:nvPr>
        </p:nvSpPr>
        <p:spPr>
          <a:xfrm>
            <a:off x="7197950" y="321475"/>
            <a:ext cx="16812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Data Understanding &amp; Exploration</a:t>
            </a:r>
            <a:endParaRPr sz="1400">
              <a:solidFill>
                <a:schemeClr val="lt1"/>
              </a:solidFill>
            </a:endParaRPr>
          </a:p>
        </p:txBody>
      </p:sp>
      <p:sp>
        <p:nvSpPr>
          <p:cNvPr id="477" name="Google Shape;477;p46"/>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Distribusi Fitur Numerik</a:t>
            </a:r>
            <a:endParaRPr sz="2400"/>
          </a:p>
        </p:txBody>
      </p:sp>
      <p:pic>
        <p:nvPicPr>
          <p:cNvPr id="478" name="Google Shape;478;p46"/>
          <p:cNvPicPr preferRelativeResize="0"/>
          <p:nvPr/>
        </p:nvPicPr>
        <p:blipFill>
          <a:blip r:embed="rId3">
            <a:alphaModFix/>
          </a:blip>
          <a:stretch>
            <a:fillRect/>
          </a:stretch>
        </p:blipFill>
        <p:spPr>
          <a:xfrm>
            <a:off x="456000" y="1184675"/>
            <a:ext cx="4900100" cy="3492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idx="5" type="subTitle"/>
          </p:nvPr>
        </p:nvSpPr>
        <p:spPr>
          <a:xfrm>
            <a:off x="332525" y="2209800"/>
            <a:ext cx="3162600" cy="723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Terjadi ketidakseimbangan data (Imbalance Data):</a:t>
            </a:r>
            <a:endParaRPr/>
          </a:p>
          <a:p>
            <a:pPr indent="-317500" lvl="0" marL="457200" rtl="0" algn="l">
              <a:spcBef>
                <a:spcPts val="0"/>
              </a:spcBef>
              <a:spcAft>
                <a:spcPts val="0"/>
              </a:spcAft>
              <a:buSzPts val="1400"/>
              <a:buChar char="-"/>
            </a:pPr>
            <a:r>
              <a:rPr lang="en"/>
              <a:t>0 : 43651</a:t>
            </a:r>
            <a:endParaRPr/>
          </a:p>
          <a:p>
            <a:pPr indent="-317500" lvl="0" marL="457200" rtl="0" algn="l">
              <a:spcBef>
                <a:spcPts val="0"/>
              </a:spcBef>
              <a:spcAft>
                <a:spcPts val="0"/>
              </a:spcAft>
              <a:buSzPts val="1400"/>
              <a:buChar char="-"/>
            </a:pPr>
            <a:r>
              <a:rPr lang="en"/>
              <a:t>1  : 677</a:t>
            </a:r>
            <a:endParaRPr/>
          </a:p>
        </p:txBody>
      </p:sp>
      <p:sp>
        <p:nvSpPr>
          <p:cNvPr id="484" name="Google Shape;484;p47"/>
          <p:cNvSpPr txBox="1"/>
          <p:nvPr>
            <p:ph type="title"/>
          </p:nvPr>
        </p:nvSpPr>
        <p:spPr>
          <a:xfrm>
            <a:off x="7197950" y="321475"/>
            <a:ext cx="16812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Data Understanding &amp; Exploration</a:t>
            </a:r>
            <a:endParaRPr sz="1400">
              <a:solidFill>
                <a:schemeClr val="lt1"/>
              </a:solidFill>
            </a:endParaRPr>
          </a:p>
        </p:txBody>
      </p:sp>
      <p:sp>
        <p:nvSpPr>
          <p:cNvPr id="485" name="Google Shape;485;p47"/>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Distribusi Fitur Numerik</a:t>
            </a:r>
            <a:endParaRPr sz="2400"/>
          </a:p>
        </p:txBody>
      </p:sp>
      <p:pic>
        <p:nvPicPr>
          <p:cNvPr id="486" name="Google Shape;486;p47"/>
          <p:cNvPicPr preferRelativeResize="0"/>
          <p:nvPr/>
        </p:nvPicPr>
        <p:blipFill>
          <a:blip r:embed="rId3">
            <a:alphaModFix/>
          </a:blip>
          <a:stretch>
            <a:fillRect/>
          </a:stretch>
        </p:blipFill>
        <p:spPr>
          <a:xfrm>
            <a:off x="3820550" y="1282350"/>
            <a:ext cx="5051300" cy="3184372"/>
          </a:xfrm>
          <a:prstGeom prst="rect">
            <a:avLst/>
          </a:prstGeom>
          <a:noFill/>
          <a:ln>
            <a:noFill/>
          </a:ln>
        </p:spPr>
      </p:pic>
      <p:sp>
        <p:nvSpPr>
          <p:cNvPr id="487" name="Google Shape;487;p47"/>
          <p:cNvSpPr txBox="1"/>
          <p:nvPr>
            <p:ph idx="5" type="subTitle"/>
          </p:nvPr>
        </p:nvSpPr>
        <p:spPr>
          <a:xfrm>
            <a:off x="2344625" y="2625000"/>
            <a:ext cx="777300" cy="7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0</a:t>
            </a:r>
            <a:endParaRPr/>
          </a:p>
          <a:p>
            <a:pPr indent="0" lvl="0" marL="0" rtl="0" algn="l">
              <a:spcBef>
                <a:spcPts val="0"/>
              </a:spcBef>
              <a:spcAft>
                <a:spcPts val="0"/>
              </a:spcAft>
              <a:buNone/>
            </a:pPr>
            <a:r>
              <a:rPr lang="en"/>
              <a:t>Yes :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idx="5" type="subTitle"/>
          </p:nvPr>
        </p:nvSpPr>
        <p:spPr>
          <a:xfrm>
            <a:off x="5467225" y="2431463"/>
            <a:ext cx="3504300" cy="116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Mendekati 1 atau -1 = korelasi kuat</a:t>
            </a:r>
            <a:endParaRPr/>
          </a:p>
          <a:p>
            <a:pPr indent="-317500" lvl="0" marL="457200" rtl="0" algn="l">
              <a:spcBef>
                <a:spcPts val="0"/>
              </a:spcBef>
              <a:spcAft>
                <a:spcPts val="0"/>
              </a:spcAft>
              <a:buSzPts val="1400"/>
              <a:buChar char="-"/>
            </a:pPr>
            <a:r>
              <a:rPr lang="en"/>
              <a:t>Mendekati 0 = Korelasi lemah</a:t>
            </a:r>
            <a:endParaRPr/>
          </a:p>
          <a:p>
            <a:pPr indent="0" lvl="0" marL="457200" rtl="0" algn="l">
              <a:spcBef>
                <a:spcPts val="0"/>
              </a:spcBef>
              <a:spcAft>
                <a:spcPts val="0"/>
              </a:spcAft>
              <a:buNone/>
            </a:pPr>
            <a:r>
              <a:t/>
            </a:r>
            <a:endParaRPr/>
          </a:p>
        </p:txBody>
      </p:sp>
      <p:sp>
        <p:nvSpPr>
          <p:cNvPr id="493" name="Google Shape;493;p48"/>
          <p:cNvSpPr txBox="1"/>
          <p:nvPr>
            <p:ph type="title"/>
          </p:nvPr>
        </p:nvSpPr>
        <p:spPr>
          <a:xfrm>
            <a:off x="7197950" y="321475"/>
            <a:ext cx="16812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Data Understanding &amp; Exploration</a:t>
            </a:r>
            <a:endParaRPr sz="1400">
              <a:solidFill>
                <a:schemeClr val="lt1"/>
              </a:solidFill>
            </a:endParaRPr>
          </a:p>
        </p:txBody>
      </p:sp>
      <p:sp>
        <p:nvSpPr>
          <p:cNvPr id="494" name="Google Shape;494;p48"/>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Distribusi Fitur Numerik</a:t>
            </a:r>
            <a:endParaRPr sz="2400"/>
          </a:p>
        </p:txBody>
      </p:sp>
      <p:pic>
        <p:nvPicPr>
          <p:cNvPr id="495" name="Google Shape;495;p48"/>
          <p:cNvPicPr preferRelativeResize="0"/>
          <p:nvPr/>
        </p:nvPicPr>
        <p:blipFill>
          <a:blip r:embed="rId3">
            <a:alphaModFix/>
          </a:blip>
          <a:stretch>
            <a:fillRect/>
          </a:stretch>
        </p:blipFill>
        <p:spPr>
          <a:xfrm>
            <a:off x="698725" y="1045375"/>
            <a:ext cx="4458800" cy="3935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p:nvPr/>
        </p:nvSpPr>
        <p:spPr>
          <a:xfrm>
            <a:off x="3973175" y="147225"/>
            <a:ext cx="1780800" cy="1780800"/>
          </a:xfrm>
          <a:prstGeom prst="ellipse">
            <a:avLst/>
          </a:prstGeom>
          <a:solidFill>
            <a:srgbClr val="2121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1" name="Google Shape;501;p49"/>
          <p:cNvSpPr/>
          <p:nvPr/>
        </p:nvSpPr>
        <p:spPr>
          <a:xfrm>
            <a:off x="642900" y="1175350"/>
            <a:ext cx="2067000" cy="2067000"/>
          </a:xfrm>
          <a:prstGeom prst="ellipse">
            <a:avLst/>
          </a:prstGeom>
          <a:solidFill>
            <a:srgbClr val="2121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2" name="Google Shape;502;p49"/>
          <p:cNvSpPr/>
          <p:nvPr/>
        </p:nvSpPr>
        <p:spPr>
          <a:xfrm>
            <a:off x="3494675" y="2487050"/>
            <a:ext cx="2067000" cy="2067000"/>
          </a:xfrm>
          <a:prstGeom prst="ellipse">
            <a:avLst/>
          </a:prstGeom>
          <a:solidFill>
            <a:srgbClr val="2121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3" name="Google Shape;503;p49"/>
          <p:cNvSpPr/>
          <p:nvPr/>
        </p:nvSpPr>
        <p:spPr>
          <a:xfrm>
            <a:off x="6576050" y="1175350"/>
            <a:ext cx="2303100" cy="2230200"/>
          </a:xfrm>
          <a:prstGeom prst="ellipse">
            <a:avLst/>
          </a:prstGeom>
          <a:solidFill>
            <a:srgbClr val="21212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4" name="Google Shape;504;p49"/>
          <p:cNvSpPr/>
          <p:nvPr/>
        </p:nvSpPr>
        <p:spPr>
          <a:xfrm>
            <a:off x="6399975" y="1175350"/>
            <a:ext cx="2303100" cy="2230200"/>
          </a:xfrm>
          <a:prstGeom prst="ellipse">
            <a:avLst/>
          </a:prstGeom>
          <a:solidFill>
            <a:srgbClr val="F3F3F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5" name="Google Shape;505;p49"/>
          <p:cNvSpPr/>
          <p:nvPr/>
        </p:nvSpPr>
        <p:spPr>
          <a:xfrm>
            <a:off x="3513825" y="2334650"/>
            <a:ext cx="2067000" cy="2067000"/>
          </a:xfrm>
          <a:prstGeom prst="ellipse">
            <a:avLst/>
          </a:prstGeom>
          <a:solidFill>
            <a:srgbClr val="F3F3F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6" name="Google Shape;506;p49"/>
          <p:cNvSpPr/>
          <p:nvPr/>
        </p:nvSpPr>
        <p:spPr>
          <a:xfrm>
            <a:off x="795300" y="1175350"/>
            <a:ext cx="2067000" cy="2067000"/>
          </a:xfrm>
          <a:prstGeom prst="ellipse">
            <a:avLst/>
          </a:prstGeom>
          <a:solidFill>
            <a:srgbClr val="F3F3F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07" name="Google Shape;507;p49"/>
          <p:cNvSpPr txBox="1"/>
          <p:nvPr>
            <p:ph idx="6" type="title"/>
          </p:nvPr>
        </p:nvSpPr>
        <p:spPr>
          <a:xfrm>
            <a:off x="6166725" y="1348525"/>
            <a:ext cx="2769600" cy="7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01633"/>
                </a:solidFill>
              </a:rPr>
              <a:t>Outliers</a:t>
            </a:r>
            <a:endParaRPr sz="2500">
              <a:solidFill>
                <a:srgbClr val="001633"/>
              </a:solidFill>
            </a:endParaRPr>
          </a:p>
        </p:txBody>
      </p:sp>
      <p:sp>
        <p:nvSpPr>
          <p:cNvPr id="508" name="Google Shape;508;p49"/>
          <p:cNvSpPr txBox="1"/>
          <p:nvPr>
            <p:ph idx="1" type="subTitle"/>
          </p:nvPr>
        </p:nvSpPr>
        <p:spPr>
          <a:xfrm>
            <a:off x="795300" y="2521500"/>
            <a:ext cx="2067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4"/>
                </a:solidFill>
              </a:rPr>
              <a:t>Gender : 71.39%</a:t>
            </a:r>
            <a:endParaRPr b="1">
              <a:solidFill>
                <a:schemeClr val="accent4"/>
              </a:solidFill>
            </a:endParaRPr>
          </a:p>
        </p:txBody>
      </p:sp>
      <p:sp>
        <p:nvSpPr>
          <p:cNvPr id="509" name="Google Shape;509;p49"/>
          <p:cNvSpPr txBox="1"/>
          <p:nvPr>
            <p:ph idx="3" type="subTitle"/>
          </p:nvPr>
        </p:nvSpPr>
        <p:spPr>
          <a:xfrm>
            <a:off x="3519775" y="3693700"/>
            <a:ext cx="2067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1633"/>
                </a:solidFill>
              </a:rPr>
              <a:t>10.53%</a:t>
            </a:r>
            <a:endParaRPr b="1">
              <a:solidFill>
                <a:srgbClr val="001633"/>
              </a:solidFill>
            </a:endParaRPr>
          </a:p>
        </p:txBody>
      </p:sp>
      <p:sp>
        <p:nvSpPr>
          <p:cNvPr id="510" name="Google Shape;510;p49"/>
          <p:cNvSpPr txBox="1"/>
          <p:nvPr>
            <p:ph idx="5" type="subTitle"/>
          </p:nvPr>
        </p:nvSpPr>
        <p:spPr>
          <a:xfrm>
            <a:off x="5933475" y="1952413"/>
            <a:ext cx="2769600" cy="12351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solidFill>
                  <a:schemeClr val="accent1"/>
                </a:solidFill>
              </a:rPr>
              <a:t>Duration : 8.75%</a:t>
            </a:r>
            <a:endParaRPr>
              <a:solidFill>
                <a:schemeClr val="accent1"/>
              </a:solidFill>
            </a:endParaRPr>
          </a:p>
          <a:p>
            <a:pPr indent="0" lvl="0" marL="457200" rtl="0" algn="ctr">
              <a:spcBef>
                <a:spcPts val="0"/>
              </a:spcBef>
              <a:spcAft>
                <a:spcPts val="0"/>
              </a:spcAft>
              <a:buNone/>
            </a:pPr>
            <a:r>
              <a:rPr lang="en">
                <a:solidFill>
                  <a:schemeClr val="accent1"/>
                </a:solidFill>
              </a:rPr>
              <a:t>Net Sales : 8.75%</a:t>
            </a:r>
            <a:endParaRPr>
              <a:solidFill>
                <a:schemeClr val="accent1"/>
              </a:solidFill>
            </a:endParaRPr>
          </a:p>
          <a:p>
            <a:pPr indent="0" lvl="0" marL="457200" rtl="0" algn="ctr">
              <a:spcBef>
                <a:spcPts val="0"/>
              </a:spcBef>
              <a:spcAft>
                <a:spcPts val="0"/>
              </a:spcAft>
              <a:buNone/>
            </a:pPr>
            <a:r>
              <a:rPr lang="en">
                <a:solidFill>
                  <a:schemeClr val="accent1"/>
                </a:solidFill>
              </a:rPr>
              <a:t>Commision (in value) : 11.07%</a:t>
            </a:r>
            <a:endParaRPr>
              <a:solidFill>
                <a:schemeClr val="accent1"/>
              </a:solidFill>
            </a:endParaRPr>
          </a:p>
          <a:p>
            <a:pPr indent="0" lvl="0" marL="457200" rtl="0" algn="ctr">
              <a:spcBef>
                <a:spcPts val="0"/>
              </a:spcBef>
              <a:spcAft>
                <a:spcPts val="0"/>
              </a:spcAft>
              <a:buNone/>
            </a:pPr>
            <a:r>
              <a:rPr lang="en">
                <a:solidFill>
                  <a:schemeClr val="accent1"/>
                </a:solidFill>
              </a:rPr>
              <a:t>Age : 11.72%</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511" name="Google Shape;511;p49"/>
          <p:cNvSpPr txBox="1"/>
          <p:nvPr>
            <p:ph idx="7" type="title"/>
          </p:nvPr>
        </p:nvSpPr>
        <p:spPr>
          <a:xfrm>
            <a:off x="795300" y="16945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001633"/>
                </a:solidFill>
              </a:rPr>
              <a:t>Missing Value</a:t>
            </a:r>
            <a:endParaRPr sz="2500">
              <a:solidFill>
                <a:srgbClr val="001633"/>
              </a:solidFill>
            </a:endParaRPr>
          </a:p>
        </p:txBody>
      </p:sp>
      <p:sp>
        <p:nvSpPr>
          <p:cNvPr id="512" name="Google Shape;512;p49"/>
          <p:cNvSpPr txBox="1"/>
          <p:nvPr>
            <p:ph idx="8" type="title"/>
          </p:nvPr>
        </p:nvSpPr>
        <p:spPr>
          <a:xfrm>
            <a:off x="3519775" y="285212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Duplicate Data</a:t>
            </a:r>
            <a:endParaRPr sz="2500"/>
          </a:p>
        </p:txBody>
      </p:sp>
      <p:cxnSp>
        <p:nvCxnSpPr>
          <p:cNvPr id="513" name="Google Shape;513;p49"/>
          <p:cNvCxnSpPr/>
          <p:nvPr/>
        </p:nvCxnSpPr>
        <p:spPr>
          <a:xfrm>
            <a:off x="7348300" y="19524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14" name="Google Shape;514;p49"/>
          <p:cNvCxnSpPr/>
          <p:nvPr/>
        </p:nvCxnSpPr>
        <p:spPr>
          <a:xfrm>
            <a:off x="1630200" y="24699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15" name="Google Shape;515;p49"/>
          <p:cNvCxnSpPr/>
          <p:nvPr/>
        </p:nvCxnSpPr>
        <p:spPr>
          <a:xfrm>
            <a:off x="4354675" y="362758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16" name="Google Shape;516;p49"/>
          <p:cNvSpPr txBox="1"/>
          <p:nvPr>
            <p:ph type="title"/>
          </p:nvPr>
        </p:nvSpPr>
        <p:spPr>
          <a:xfrm>
            <a:off x="7197950" y="321475"/>
            <a:ext cx="16812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Data Understanding &amp; Exploration</a:t>
            </a:r>
            <a:endParaRPr sz="1400">
              <a:solidFill>
                <a:schemeClr val="lt1"/>
              </a:solidFill>
            </a:endParaRPr>
          </a:p>
        </p:txBody>
      </p:sp>
      <p:sp>
        <p:nvSpPr>
          <p:cNvPr id="517" name="Google Shape;517;p49"/>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Identification</a:t>
            </a:r>
            <a:endParaRPr sz="2400"/>
          </a:p>
        </p:txBody>
      </p:sp>
      <p:sp>
        <p:nvSpPr>
          <p:cNvPr id="518" name="Google Shape;518;p49"/>
          <p:cNvSpPr/>
          <p:nvPr/>
        </p:nvSpPr>
        <p:spPr>
          <a:xfrm>
            <a:off x="3896975" y="223425"/>
            <a:ext cx="1780800" cy="1780800"/>
          </a:xfrm>
          <a:prstGeom prst="ellipse">
            <a:avLst/>
          </a:prstGeom>
          <a:solidFill>
            <a:srgbClr val="F3F3F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19" name="Google Shape;519;p49"/>
          <p:cNvSpPr txBox="1"/>
          <p:nvPr>
            <p:ph idx="7" type="title"/>
          </p:nvPr>
        </p:nvSpPr>
        <p:spPr>
          <a:xfrm>
            <a:off x="4081613" y="465725"/>
            <a:ext cx="1411500" cy="63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rPr>
              <a:t>Dimensi Data</a:t>
            </a:r>
            <a:endParaRPr sz="1800">
              <a:solidFill>
                <a:schemeClr val="accent1"/>
              </a:solidFill>
            </a:endParaRPr>
          </a:p>
        </p:txBody>
      </p:sp>
      <p:cxnSp>
        <p:nvCxnSpPr>
          <p:cNvPr id="520" name="Google Shape;520;p49"/>
          <p:cNvCxnSpPr/>
          <p:nvPr/>
        </p:nvCxnSpPr>
        <p:spPr>
          <a:xfrm>
            <a:off x="4588763" y="10850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21" name="Google Shape;521;p49"/>
          <p:cNvSpPr txBox="1"/>
          <p:nvPr>
            <p:ph idx="3" type="subTitle"/>
          </p:nvPr>
        </p:nvSpPr>
        <p:spPr>
          <a:xfrm>
            <a:off x="4062425" y="1175350"/>
            <a:ext cx="14499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1633"/>
                </a:solidFill>
              </a:rPr>
              <a:t>44328 Baris 11 Kolom</a:t>
            </a:r>
            <a:endParaRPr b="1">
              <a:solidFill>
                <a:srgbClr val="00163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527" name="Google Shape;527;p50"/>
          <p:cNvSpPr txBox="1"/>
          <p:nvPr>
            <p:ph idx="4294967295" type="title"/>
          </p:nvPr>
        </p:nvSpPr>
        <p:spPr>
          <a:xfrm>
            <a:off x="18039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 Business Understanding</a:t>
            </a:r>
            <a:endParaRPr sz="1400">
              <a:solidFill>
                <a:schemeClr val="lt1"/>
              </a:solidFill>
            </a:endParaRPr>
          </a:p>
        </p:txBody>
      </p:sp>
      <p:sp>
        <p:nvSpPr>
          <p:cNvPr id="528" name="Google Shape;528;p50"/>
          <p:cNvSpPr txBox="1"/>
          <p:nvPr>
            <p:ph idx="4294967295" type="title"/>
          </p:nvPr>
        </p:nvSpPr>
        <p:spPr>
          <a:xfrm>
            <a:off x="397744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(3) </a:t>
            </a:r>
            <a:r>
              <a:rPr lang="en" sz="1400">
                <a:solidFill>
                  <a:schemeClr val="lt1"/>
                </a:solidFill>
              </a:rPr>
              <a:t>D</a:t>
            </a:r>
            <a:r>
              <a:rPr lang="en" sz="1400"/>
              <a:t>ata Preprocessing</a:t>
            </a:r>
            <a:endParaRPr sz="1400">
              <a:solidFill>
                <a:schemeClr val="lt1"/>
              </a:solidFill>
            </a:endParaRPr>
          </a:p>
        </p:txBody>
      </p:sp>
      <p:sp>
        <p:nvSpPr>
          <p:cNvPr id="529" name="Google Shape;529;p50"/>
          <p:cNvSpPr txBox="1"/>
          <p:nvPr>
            <p:ph idx="4294967295" type="title"/>
          </p:nvPr>
        </p:nvSpPr>
        <p:spPr>
          <a:xfrm>
            <a:off x="1875375" y="2782375"/>
            <a:ext cx="216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 Data Understanding &amp; Exploration</a:t>
            </a:r>
            <a:endParaRPr sz="1400">
              <a:solidFill>
                <a:schemeClr val="lt1"/>
              </a:solidFill>
            </a:endParaRPr>
          </a:p>
        </p:txBody>
      </p:sp>
      <p:sp>
        <p:nvSpPr>
          <p:cNvPr id="530" name="Google Shape;530;p50"/>
          <p:cNvSpPr txBox="1"/>
          <p:nvPr>
            <p:ph idx="4294967295" type="title"/>
          </p:nvPr>
        </p:nvSpPr>
        <p:spPr>
          <a:xfrm>
            <a:off x="5914074" y="2782375"/>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(4) Modelling &amp; Evaluation</a:t>
            </a:r>
            <a:endParaRPr sz="1400">
              <a:solidFill>
                <a:schemeClr val="lt1"/>
              </a:solidFill>
            </a:endParaRPr>
          </a:p>
        </p:txBody>
      </p:sp>
      <p:cxnSp>
        <p:nvCxnSpPr>
          <p:cNvPr id="531" name="Google Shape;531;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32" name="Google Shape;532;p50"/>
          <p:cNvCxnSpPr>
            <a:endCxn id="533" idx="2"/>
          </p:cNvCxnSpPr>
          <p:nvPr/>
        </p:nvCxnSpPr>
        <p:spPr>
          <a:xfrm>
            <a:off x="1016775" y="2554500"/>
            <a:ext cx="7180800" cy="0"/>
          </a:xfrm>
          <a:prstGeom prst="straightConnector1">
            <a:avLst/>
          </a:prstGeom>
          <a:noFill/>
          <a:ln cap="flat" cmpd="sng" w="19050">
            <a:solidFill>
              <a:schemeClr val="accent1"/>
            </a:solidFill>
            <a:prstDash val="solid"/>
            <a:round/>
            <a:headEnd len="med" w="med" type="none"/>
            <a:tailEnd len="med" w="med" type="none"/>
          </a:ln>
        </p:spPr>
      </p:cxnSp>
      <p:sp>
        <p:nvSpPr>
          <p:cNvPr id="534" name="Google Shape;534;p50"/>
          <p:cNvSpPr/>
          <p:nvPr/>
        </p:nvSpPr>
        <p:spPr>
          <a:xfrm>
            <a:off x="91225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0"/>
          <p:cNvSpPr/>
          <p:nvPr/>
        </p:nvSpPr>
        <p:spPr>
          <a:xfrm>
            <a:off x="81975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28488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4709300" y="2445750"/>
            <a:ext cx="217500" cy="2175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0"/>
          <p:cNvSpPr/>
          <p:nvPr/>
        </p:nvSpPr>
        <p:spPr>
          <a:xfrm>
            <a:off x="664592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0"/>
          <p:cNvSpPr txBox="1"/>
          <p:nvPr>
            <p:ph idx="4294967295" type="title"/>
          </p:nvPr>
        </p:nvSpPr>
        <p:spPr>
          <a:xfrm>
            <a:off x="7212600" y="1792900"/>
            <a:ext cx="1931400" cy="3483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400">
                <a:solidFill>
                  <a:srgbClr val="FFFFFF"/>
                </a:solidFill>
                <a:latin typeface="Montserrat"/>
                <a:ea typeface="Montserrat"/>
                <a:cs typeface="Montserrat"/>
                <a:sym typeface="Montserrat"/>
              </a:rPr>
              <a:t>(5) Conclusion &amp; Recommendation</a:t>
            </a:r>
            <a:endParaRPr b="1" sz="1400">
              <a:solidFill>
                <a:srgbClr val="FFFFFF"/>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b="1" sz="1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1"/>
          <p:cNvSpPr/>
          <p:nvPr/>
        </p:nvSpPr>
        <p:spPr>
          <a:xfrm>
            <a:off x="2938860" y="2888050"/>
            <a:ext cx="3147900" cy="1660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44" name="Google Shape;544;p51"/>
          <p:cNvSpPr/>
          <p:nvPr/>
        </p:nvSpPr>
        <p:spPr>
          <a:xfrm>
            <a:off x="6506575" y="1526625"/>
            <a:ext cx="2142900" cy="16608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45" name="Google Shape;545;p51"/>
          <p:cNvSpPr/>
          <p:nvPr/>
        </p:nvSpPr>
        <p:spPr>
          <a:xfrm>
            <a:off x="456950" y="1348525"/>
            <a:ext cx="1912200" cy="1470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46" name="Google Shape;546;p51"/>
          <p:cNvSpPr txBox="1"/>
          <p:nvPr>
            <p:ph idx="6" type="title"/>
          </p:nvPr>
        </p:nvSpPr>
        <p:spPr>
          <a:xfrm>
            <a:off x="6475375" y="1516400"/>
            <a:ext cx="2205300" cy="7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01633"/>
                </a:solidFill>
              </a:rPr>
              <a:t>Drop Column</a:t>
            </a:r>
            <a:endParaRPr sz="2500">
              <a:solidFill>
                <a:srgbClr val="001633"/>
              </a:solidFill>
            </a:endParaRPr>
          </a:p>
        </p:txBody>
      </p:sp>
      <p:sp>
        <p:nvSpPr>
          <p:cNvPr id="547" name="Google Shape;547;p51"/>
          <p:cNvSpPr txBox="1"/>
          <p:nvPr>
            <p:ph idx="1" type="subTitle"/>
          </p:nvPr>
        </p:nvSpPr>
        <p:spPr>
          <a:xfrm>
            <a:off x="302250" y="2343400"/>
            <a:ext cx="2067000" cy="4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Gender : Mode</a:t>
            </a:r>
            <a:endParaRPr>
              <a:solidFill>
                <a:schemeClr val="accent4"/>
              </a:solidFill>
            </a:endParaRPr>
          </a:p>
        </p:txBody>
      </p:sp>
      <p:sp>
        <p:nvSpPr>
          <p:cNvPr id="548" name="Google Shape;548;p51"/>
          <p:cNvSpPr txBox="1"/>
          <p:nvPr>
            <p:ph idx="3" type="subTitle"/>
          </p:nvPr>
        </p:nvSpPr>
        <p:spPr>
          <a:xfrm>
            <a:off x="3045609" y="3586400"/>
            <a:ext cx="29997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1633"/>
                </a:solidFill>
              </a:rPr>
              <a:t>Setelah missing value, outliers</a:t>
            </a:r>
            <a:endParaRPr>
              <a:solidFill>
                <a:srgbClr val="001633"/>
              </a:solidFill>
            </a:endParaRPr>
          </a:p>
          <a:p>
            <a:pPr indent="0" lvl="0" marL="0" rtl="0" algn="l">
              <a:spcBef>
                <a:spcPts val="0"/>
              </a:spcBef>
              <a:spcAft>
                <a:spcPts val="0"/>
              </a:spcAft>
              <a:buNone/>
            </a:pPr>
            <a:r>
              <a:rPr lang="en">
                <a:solidFill>
                  <a:srgbClr val="001633"/>
                </a:solidFill>
              </a:rPr>
              <a:t>Dimensi Data terakhir: </a:t>
            </a:r>
            <a:endParaRPr>
              <a:solidFill>
                <a:srgbClr val="001633"/>
              </a:solidFill>
            </a:endParaRPr>
          </a:p>
          <a:p>
            <a:pPr indent="0" lvl="0" marL="0" rtl="0" algn="l">
              <a:spcBef>
                <a:spcPts val="0"/>
              </a:spcBef>
              <a:spcAft>
                <a:spcPts val="0"/>
              </a:spcAft>
              <a:buNone/>
            </a:pPr>
            <a:r>
              <a:rPr lang="en">
                <a:solidFill>
                  <a:srgbClr val="001633"/>
                </a:solidFill>
              </a:rPr>
              <a:t>30383 rows × 9 columns</a:t>
            </a:r>
            <a:endParaRPr>
              <a:solidFill>
                <a:srgbClr val="001633"/>
              </a:solidFill>
            </a:endParaRPr>
          </a:p>
        </p:txBody>
      </p:sp>
      <p:sp>
        <p:nvSpPr>
          <p:cNvPr id="549" name="Google Shape;549;p51"/>
          <p:cNvSpPr txBox="1"/>
          <p:nvPr>
            <p:ph idx="5" type="subTitle"/>
          </p:nvPr>
        </p:nvSpPr>
        <p:spPr>
          <a:xfrm>
            <a:off x="5986775" y="2255852"/>
            <a:ext cx="2769600" cy="9315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solidFill>
                  <a:schemeClr val="accent1"/>
                </a:solidFill>
              </a:rPr>
              <a:t>Age : Spearman</a:t>
            </a:r>
            <a:endParaRPr>
              <a:solidFill>
                <a:schemeClr val="accent1"/>
              </a:solidFill>
            </a:endParaRPr>
          </a:p>
          <a:p>
            <a:pPr indent="0" lvl="0" marL="457200" rtl="0" algn="ctr">
              <a:spcBef>
                <a:spcPts val="0"/>
              </a:spcBef>
              <a:spcAft>
                <a:spcPts val="0"/>
              </a:spcAft>
              <a:buNone/>
            </a:pPr>
            <a:r>
              <a:rPr lang="en">
                <a:solidFill>
                  <a:schemeClr val="accent1"/>
                </a:solidFill>
              </a:rPr>
              <a:t>Distribution </a:t>
            </a:r>
            <a:r>
              <a:rPr lang="en">
                <a:solidFill>
                  <a:schemeClr val="accent1"/>
                </a:solidFill>
              </a:rPr>
              <a:t>Channel: Chi-Square</a:t>
            </a:r>
            <a:endParaRPr>
              <a:solidFill>
                <a:schemeClr val="accent1"/>
              </a:solidFill>
            </a:endParaRPr>
          </a:p>
        </p:txBody>
      </p:sp>
      <p:sp>
        <p:nvSpPr>
          <p:cNvPr id="550" name="Google Shape;550;p51"/>
          <p:cNvSpPr txBox="1"/>
          <p:nvPr>
            <p:ph idx="7" type="title"/>
          </p:nvPr>
        </p:nvSpPr>
        <p:spPr>
          <a:xfrm>
            <a:off x="379550" y="15164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solidFill>
                  <a:srgbClr val="001633"/>
                </a:solidFill>
              </a:rPr>
              <a:t>Missing Value</a:t>
            </a:r>
            <a:endParaRPr sz="2500">
              <a:solidFill>
                <a:srgbClr val="001633"/>
              </a:solidFill>
            </a:endParaRPr>
          </a:p>
        </p:txBody>
      </p:sp>
      <p:sp>
        <p:nvSpPr>
          <p:cNvPr id="551" name="Google Shape;551;p51"/>
          <p:cNvSpPr txBox="1"/>
          <p:nvPr>
            <p:ph idx="8" type="title"/>
          </p:nvPr>
        </p:nvSpPr>
        <p:spPr>
          <a:xfrm>
            <a:off x="2789061" y="2706300"/>
            <a:ext cx="32043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Duplicated Data</a:t>
            </a:r>
            <a:endParaRPr sz="2000"/>
          </a:p>
        </p:txBody>
      </p:sp>
      <p:cxnSp>
        <p:nvCxnSpPr>
          <p:cNvPr id="552" name="Google Shape;552;p51"/>
          <p:cNvCxnSpPr/>
          <p:nvPr/>
        </p:nvCxnSpPr>
        <p:spPr>
          <a:xfrm>
            <a:off x="7348300" y="225723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53" name="Google Shape;553;p51"/>
          <p:cNvCxnSpPr/>
          <p:nvPr/>
        </p:nvCxnSpPr>
        <p:spPr>
          <a:xfrm>
            <a:off x="1137150" y="22918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54" name="Google Shape;554;p51"/>
          <p:cNvCxnSpPr/>
          <p:nvPr/>
        </p:nvCxnSpPr>
        <p:spPr>
          <a:xfrm>
            <a:off x="4354675" y="362758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55" name="Google Shape;555;p51"/>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Preprocessing</a:t>
            </a:r>
            <a:endParaRPr sz="1400">
              <a:solidFill>
                <a:schemeClr val="lt1"/>
              </a:solidFill>
            </a:endParaRPr>
          </a:p>
        </p:txBody>
      </p:sp>
      <p:sp>
        <p:nvSpPr>
          <p:cNvPr id="556" name="Google Shape;556;p51"/>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Identification</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2"/>
          <p:cNvSpPr/>
          <p:nvPr/>
        </p:nvSpPr>
        <p:spPr>
          <a:xfrm>
            <a:off x="303775" y="2764300"/>
            <a:ext cx="2778300" cy="1026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62" name="Google Shape;562;p52"/>
          <p:cNvSpPr txBox="1"/>
          <p:nvPr>
            <p:ph idx="3" type="subTitle"/>
          </p:nvPr>
        </p:nvSpPr>
        <p:spPr>
          <a:xfrm>
            <a:off x="406675" y="2840500"/>
            <a:ext cx="2778300" cy="10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1633"/>
                </a:solidFill>
              </a:rPr>
              <a:t>Duration</a:t>
            </a:r>
            <a:endParaRPr b="1">
              <a:solidFill>
                <a:srgbClr val="001633"/>
              </a:solidFill>
            </a:endParaRPr>
          </a:p>
          <a:p>
            <a:pPr indent="0" lvl="0" marL="0" rtl="0" algn="l">
              <a:spcBef>
                <a:spcPts val="0"/>
              </a:spcBef>
              <a:spcAft>
                <a:spcPts val="0"/>
              </a:spcAft>
              <a:buNone/>
            </a:pPr>
            <a:r>
              <a:rPr lang="en">
                <a:solidFill>
                  <a:srgbClr val="001633"/>
                </a:solidFill>
              </a:rPr>
              <a:t>Delete Extreme Outlier. </a:t>
            </a:r>
            <a:endParaRPr>
              <a:solidFill>
                <a:srgbClr val="001633"/>
              </a:solidFill>
            </a:endParaRPr>
          </a:p>
          <a:p>
            <a:pPr indent="0" lvl="0" marL="0" rtl="0" algn="l">
              <a:spcBef>
                <a:spcPts val="0"/>
              </a:spcBef>
              <a:spcAft>
                <a:spcPts val="0"/>
              </a:spcAft>
              <a:buNone/>
            </a:pPr>
            <a:r>
              <a:rPr lang="en">
                <a:solidFill>
                  <a:srgbClr val="001633"/>
                </a:solidFill>
              </a:rPr>
              <a:t>Sisa: 8.79% , robust scaler</a:t>
            </a:r>
            <a:endParaRPr>
              <a:solidFill>
                <a:srgbClr val="001633"/>
              </a:solidFill>
            </a:endParaRPr>
          </a:p>
        </p:txBody>
      </p:sp>
      <p:cxnSp>
        <p:nvCxnSpPr>
          <p:cNvPr id="563" name="Google Shape;563;p52"/>
          <p:cNvCxnSpPr/>
          <p:nvPr/>
        </p:nvCxnSpPr>
        <p:spPr>
          <a:xfrm>
            <a:off x="2116400" y="40006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64" name="Google Shape;564;p52"/>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Preprocessing</a:t>
            </a:r>
            <a:endParaRPr sz="1400">
              <a:solidFill>
                <a:schemeClr val="lt1"/>
              </a:solidFill>
            </a:endParaRPr>
          </a:p>
        </p:txBody>
      </p:sp>
      <p:sp>
        <p:nvSpPr>
          <p:cNvPr id="565" name="Google Shape;565;p52"/>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Outlier</a:t>
            </a:r>
            <a:endParaRPr sz="2400"/>
          </a:p>
        </p:txBody>
      </p:sp>
      <p:pic>
        <p:nvPicPr>
          <p:cNvPr id="566" name="Google Shape;566;p52"/>
          <p:cNvPicPr preferRelativeResize="0"/>
          <p:nvPr/>
        </p:nvPicPr>
        <p:blipFill>
          <a:blip r:embed="rId3">
            <a:alphaModFix/>
          </a:blip>
          <a:stretch>
            <a:fillRect/>
          </a:stretch>
        </p:blipFill>
        <p:spPr>
          <a:xfrm>
            <a:off x="477048" y="939775"/>
            <a:ext cx="2534100" cy="1614475"/>
          </a:xfrm>
          <a:prstGeom prst="rect">
            <a:avLst/>
          </a:prstGeom>
          <a:noFill/>
          <a:ln>
            <a:noFill/>
          </a:ln>
        </p:spPr>
      </p:pic>
      <p:pic>
        <p:nvPicPr>
          <p:cNvPr id="567" name="Google Shape;567;p52"/>
          <p:cNvPicPr preferRelativeResize="0"/>
          <p:nvPr/>
        </p:nvPicPr>
        <p:blipFill>
          <a:blip r:embed="rId4">
            <a:alphaModFix/>
          </a:blip>
          <a:stretch>
            <a:fillRect/>
          </a:stretch>
        </p:blipFill>
        <p:spPr>
          <a:xfrm>
            <a:off x="3247900" y="1854175"/>
            <a:ext cx="2544327" cy="1614475"/>
          </a:xfrm>
          <a:prstGeom prst="rect">
            <a:avLst/>
          </a:prstGeom>
          <a:noFill/>
          <a:ln>
            <a:noFill/>
          </a:ln>
        </p:spPr>
      </p:pic>
      <p:sp>
        <p:nvSpPr>
          <p:cNvPr id="568" name="Google Shape;568;p52"/>
          <p:cNvSpPr/>
          <p:nvPr/>
        </p:nvSpPr>
        <p:spPr>
          <a:xfrm>
            <a:off x="3123175" y="3831100"/>
            <a:ext cx="2778300" cy="1026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69" name="Google Shape;569;p52"/>
          <p:cNvSpPr txBox="1"/>
          <p:nvPr>
            <p:ph idx="3" type="subTitle"/>
          </p:nvPr>
        </p:nvSpPr>
        <p:spPr>
          <a:xfrm>
            <a:off x="3226075" y="3907300"/>
            <a:ext cx="2778300" cy="10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1633"/>
                </a:solidFill>
              </a:rPr>
              <a:t>Net Sales</a:t>
            </a:r>
            <a:endParaRPr b="1">
              <a:solidFill>
                <a:srgbClr val="001633"/>
              </a:solidFill>
            </a:endParaRPr>
          </a:p>
          <a:p>
            <a:pPr indent="0" lvl="0" marL="0" rtl="0" algn="l">
              <a:spcBef>
                <a:spcPts val="0"/>
              </a:spcBef>
              <a:spcAft>
                <a:spcPts val="0"/>
              </a:spcAft>
              <a:buNone/>
            </a:pPr>
            <a:r>
              <a:rPr lang="en">
                <a:solidFill>
                  <a:srgbClr val="001633"/>
                </a:solidFill>
              </a:rPr>
              <a:t>Drop outlier negatif</a:t>
            </a:r>
            <a:endParaRPr>
              <a:solidFill>
                <a:srgbClr val="001633"/>
              </a:solidFill>
            </a:endParaRPr>
          </a:p>
          <a:p>
            <a:pPr indent="0" lvl="0" marL="0" rtl="0" algn="l">
              <a:spcBef>
                <a:spcPts val="0"/>
              </a:spcBef>
              <a:spcAft>
                <a:spcPts val="0"/>
              </a:spcAft>
              <a:buNone/>
            </a:pPr>
            <a:r>
              <a:rPr lang="en">
                <a:solidFill>
                  <a:srgbClr val="001633"/>
                </a:solidFill>
              </a:rPr>
              <a:t>Sisa: 8.36%, robust scaler</a:t>
            </a:r>
            <a:endParaRPr>
              <a:solidFill>
                <a:srgbClr val="001633"/>
              </a:solidFill>
            </a:endParaRPr>
          </a:p>
        </p:txBody>
      </p:sp>
      <p:cxnSp>
        <p:nvCxnSpPr>
          <p:cNvPr id="570" name="Google Shape;570;p52"/>
          <p:cNvCxnSpPr/>
          <p:nvPr/>
        </p:nvCxnSpPr>
        <p:spPr>
          <a:xfrm>
            <a:off x="4859600" y="51436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71" name="Google Shape;571;p52"/>
          <p:cNvPicPr preferRelativeResize="0"/>
          <p:nvPr/>
        </p:nvPicPr>
        <p:blipFill>
          <a:blip r:embed="rId5">
            <a:alphaModFix/>
          </a:blip>
          <a:stretch>
            <a:fillRect/>
          </a:stretch>
        </p:blipFill>
        <p:spPr>
          <a:xfrm>
            <a:off x="6334825" y="1196325"/>
            <a:ext cx="2544324" cy="1644180"/>
          </a:xfrm>
          <a:prstGeom prst="rect">
            <a:avLst/>
          </a:prstGeom>
          <a:noFill/>
          <a:ln>
            <a:noFill/>
          </a:ln>
        </p:spPr>
      </p:pic>
      <p:sp>
        <p:nvSpPr>
          <p:cNvPr id="572" name="Google Shape;572;p52"/>
          <p:cNvSpPr/>
          <p:nvPr/>
        </p:nvSpPr>
        <p:spPr>
          <a:xfrm>
            <a:off x="6166388" y="3044925"/>
            <a:ext cx="2778300" cy="1026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73" name="Google Shape;573;p52"/>
          <p:cNvSpPr txBox="1"/>
          <p:nvPr>
            <p:ph idx="3" type="subTitle"/>
          </p:nvPr>
        </p:nvSpPr>
        <p:spPr>
          <a:xfrm>
            <a:off x="6269288" y="3121125"/>
            <a:ext cx="2778300" cy="10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1633"/>
                </a:solidFill>
              </a:rPr>
              <a:t>Commision </a:t>
            </a:r>
            <a:endParaRPr b="1">
              <a:solidFill>
                <a:srgbClr val="001633"/>
              </a:solidFill>
            </a:endParaRPr>
          </a:p>
          <a:p>
            <a:pPr indent="0" lvl="0" marL="0" rtl="0" algn="l">
              <a:spcBef>
                <a:spcPts val="0"/>
              </a:spcBef>
              <a:spcAft>
                <a:spcPts val="0"/>
              </a:spcAft>
              <a:buNone/>
            </a:pPr>
            <a:r>
              <a:rPr lang="en">
                <a:solidFill>
                  <a:srgbClr val="001633"/>
                </a:solidFill>
              </a:rPr>
              <a:t>Turun jadi 10.06% , robust scaler</a:t>
            </a:r>
            <a:endParaRPr>
              <a:solidFill>
                <a:srgbClr val="00163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3"/>
          <p:cNvSpPr/>
          <p:nvPr/>
        </p:nvSpPr>
        <p:spPr>
          <a:xfrm>
            <a:off x="344875" y="1353400"/>
            <a:ext cx="4416000" cy="16914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579" name="Google Shape;579;p53"/>
          <p:cNvCxnSpPr/>
          <p:nvPr/>
        </p:nvCxnSpPr>
        <p:spPr>
          <a:xfrm>
            <a:off x="2116400" y="40006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80" name="Google Shape;580;p53"/>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Preprocessing</a:t>
            </a:r>
            <a:endParaRPr sz="1400">
              <a:solidFill>
                <a:schemeClr val="lt1"/>
              </a:solidFill>
            </a:endParaRPr>
          </a:p>
        </p:txBody>
      </p:sp>
      <p:sp>
        <p:nvSpPr>
          <p:cNvPr id="581" name="Google Shape;581;p53"/>
          <p:cNvSpPr txBox="1"/>
          <p:nvPr>
            <p:ph idx="6" type="title"/>
          </p:nvPr>
        </p:nvSpPr>
        <p:spPr>
          <a:xfrm>
            <a:off x="1048450" y="35502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Encoding</a:t>
            </a:r>
            <a:endParaRPr sz="2400"/>
          </a:p>
        </p:txBody>
      </p:sp>
      <p:sp>
        <p:nvSpPr>
          <p:cNvPr id="582" name="Google Shape;582;p53"/>
          <p:cNvSpPr txBox="1"/>
          <p:nvPr>
            <p:ph idx="3" type="subTitle"/>
          </p:nvPr>
        </p:nvSpPr>
        <p:spPr>
          <a:xfrm>
            <a:off x="760925" y="1579925"/>
            <a:ext cx="4559700" cy="20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1633"/>
                </a:solidFill>
              </a:rPr>
              <a:t>Binary : Agency, Product Name</a:t>
            </a:r>
            <a:endParaRPr b="1">
              <a:solidFill>
                <a:srgbClr val="001633"/>
              </a:solidFill>
            </a:endParaRPr>
          </a:p>
          <a:p>
            <a:pPr indent="0" lvl="0" marL="0" rtl="0" algn="l">
              <a:spcBef>
                <a:spcPts val="0"/>
              </a:spcBef>
              <a:spcAft>
                <a:spcPts val="0"/>
              </a:spcAft>
              <a:buNone/>
            </a:pPr>
            <a:r>
              <a:t/>
            </a:r>
            <a:endParaRPr b="1">
              <a:solidFill>
                <a:srgbClr val="001633"/>
              </a:solidFill>
            </a:endParaRPr>
          </a:p>
          <a:p>
            <a:pPr indent="0" lvl="0" marL="0" rtl="0" algn="l">
              <a:spcBef>
                <a:spcPts val="0"/>
              </a:spcBef>
              <a:spcAft>
                <a:spcPts val="0"/>
              </a:spcAft>
              <a:buNone/>
            </a:pPr>
            <a:r>
              <a:rPr b="1" lang="en">
                <a:solidFill>
                  <a:srgbClr val="001633"/>
                </a:solidFill>
              </a:rPr>
              <a:t>One Hot Encoder : Agency Type, Gender</a:t>
            </a:r>
            <a:endParaRPr b="1">
              <a:solidFill>
                <a:srgbClr val="001633"/>
              </a:solidFill>
            </a:endParaRPr>
          </a:p>
          <a:p>
            <a:pPr indent="0" lvl="0" marL="0" rtl="0" algn="l">
              <a:spcBef>
                <a:spcPts val="0"/>
              </a:spcBef>
              <a:spcAft>
                <a:spcPts val="0"/>
              </a:spcAft>
              <a:buNone/>
            </a:pPr>
            <a:r>
              <a:t/>
            </a:r>
            <a:endParaRPr b="1">
              <a:solidFill>
                <a:srgbClr val="001633"/>
              </a:solidFill>
            </a:endParaRPr>
          </a:p>
          <a:p>
            <a:pPr indent="0" lvl="0" marL="0" rtl="0" algn="l">
              <a:spcBef>
                <a:spcPts val="0"/>
              </a:spcBef>
              <a:spcAft>
                <a:spcPts val="0"/>
              </a:spcAft>
              <a:buNone/>
            </a:pPr>
            <a:r>
              <a:rPr b="1" lang="en">
                <a:solidFill>
                  <a:srgbClr val="001633"/>
                </a:solidFill>
              </a:rPr>
              <a:t>Frequency Encoding : Destination</a:t>
            </a:r>
            <a:endParaRPr b="1">
              <a:solidFill>
                <a:srgbClr val="001633"/>
              </a:solidFill>
            </a:endParaRPr>
          </a:p>
        </p:txBody>
      </p:sp>
      <p:cxnSp>
        <p:nvCxnSpPr>
          <p:cNvPr id="583" name="Google Shape;583;p53"/>
          <p:cNvCxnSpPr/>
          <p:nvPr/>
        </p:nvCxnSpPr>
        <p:spPr>
          <a:xfrm>
            <a:off x="4859600" y="51436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84" name="Google Shape;584;p53"/>
          <p:cNvSpPr/>
          <p:nvPr/>
        </p:nvSpPr>
        <p:spPr>
          <a:xfrm>
            <a:off x="5432575" y="2106125"/>
            <a:ext cx="3446700" cy="16566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85" name="Google Shape;585;p53"/>
          <p:cNvSpPr txBox="1"/>
          <p:nvPr>
            <p:ph idx="6" type="title"/>
          </p:nvPr>
        </p:nvSpPr>
        <p:spPr>
          <a:xfrm>
            <a:off x="5432575" y="1513300"/>
            <a:ext cx="333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Transformasi</a:t>
            </a:r>
            <a:endParaRPr sz="2400"/>
          </a:p>
        </p:txBody>
      </p:sp>
      <p:sp>
        <p:nvSpPr>
          <p:cNvPr id="586" name="Google Shape;586;p53"/>
          <p:cNvSpPr txBox="1"/>
          <p:nvPr>
            <p:ph idx="3" type="subTitle"/>
          </p:nvPr>
        </p:nvSpPr>
        <p:spPr>
          <a:xfrm>
            <a:off x="5677750" y="2356625"/>
            <a:ext cx="3094200" cy="10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1633"/>
                </a:solidFill>
              </a:rPr>
              <a:t>Robust Scaler:</a:t>
            </a:r>
            <a:endParaRPr b="1">
              <a:solidFill>
                <a:srgbClr val="001633"/>
              </a:solidFill>
            </a:endParaRPr>
          </a:p>
          <a:p>
            <a:pPr indent="0" lvl="0" marL="0" rtl="0" algn="l">
              <a:spcBef>
                <a:spcPts val="0"/>
              </a:spcBef>
              <a:spcAft>
                <a:spcPts val="0"/>
              </a:spcAft>
              <a:buNone/>
            </a:pPr>
            <a:r>
              <a:rPr b="1" lang="en">
                <a:solidFill>
                  <a:srgbClr val="001633"/>
                </a:solidFill>
              </a:rPr>
              <a:t>Duration, Net Sales, Commision (in value)</a:t>
            </a:r>
            <a:endParaRPr b="1">
              <a:solidFill>
                <a:srgbClr val="00163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592" name="Google Shape;592;p54"/>
          <p:cNvSpPr txBox="1"/>
          <p:nvPr>
            <p:ph idx="4294967295" type="title"/>
          </p:nvPr>
        </p:nvSpPr>
        <p:spPr>
          <a:xfrm>
            <a:off x="18039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 Business Understanding</a:t>
            </a:r>
            <a:endParaRPr sz="1400">
              <a:solidFill>
                <a:schemeClr val="lt1"/>
              </a:solidFill>
            </a:endParaRPr>
          </a:p>
        </p:txBody>
      </p:sp>
      <p:sp>
        <p:nvSpPr>
          <p:cNvPr id="593" name="Google Shape;593;p54"/>
          <p:cNvSpPr txBox="1"/>
          <p:nvPr>
            <p:ph idx="4294967295" type="title"/>
          </p:nvPr>
        </p:nvSpPr>
        <p:spPr>
          <a:xfrm>
            <a:off x="397744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(3) </a:t>
            </a:r>
            <a:r>
              <a:rPr lang="en" sz="1400">
                <a:solidFill>
                  <a:schemeClr val="lt1"/>
                </a:solidFill>
              </a:rPr>
              <a:t>D</a:t>
            </a:r>
            <a:r>
              <a:rPr lang="en" sz="1400"/>
              <a:t>ata Preprocessing</a:t>
            </a:r>
            <a:endParaRPr sz="1400">
              <a:solidFill>
                <a:schemeClr val="lt1"/>
              </a:solidFill>
            </a:endParaRPr>
          </a:p>
        </p:txBody>
      </p:sp>
      <p:sp>
        <p:nvSpPr>
          <p:cNvPr id="594" name="Google Shape;594;p54"/>
          <p:cNvSpPr txBox="1"/>
          <p:nvPr>
            <p:ph idx="4294967295" type="title"/>
          </p:nvPr>
        </p:nvSpPr>
        <p:spPr>
          <a:xfrm>
            <a:off x="1875375" y="2782375"/>
            <a:ext cx="216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 Data Understanding &amp; Exploration</a:t>
            </a:r>
            <a:endParaRPr sz="1400">
              <a:solidFill>
                <a:schemeClr val="lt1"/>
              </a:solidFill>
            </a:endParaRPr>
          </a:p>
        </p:txBody>
      </p:sp>
      <p:sp>
        <p:nvSpPr>
          <p:cNvPr id="595" name="Google Shape;595;p54"/>
          <p:cNvSpPr txBox="1"/>
          <p:nvPr>
            <p:ph idx="4294967295" type="title"/>
          </p:nvPr>
        </p:nvSpPr>
        <p:spPr>
          <a:xfrm>
            <a:off x="5914074" y="2782375"/>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(4) Modelling &amp; Evaluation</a:t>
            </a:r>
            <a:endParaRPr sz="1400">
              <a:solidFill>
                <a:schemeClr val="lt1"/>
              </a:solidFill>
            </a:endParaRPr>
          </a:p>
        </p:txBody>
      </p:sp>
      <p:cxnSp>
        <p:nvCxnSpPr>
          <p:cNvPr id="596" name="Google Shape;596;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97" name="Google Shape;597;p54"/>
          <p:cNvCxnSpPr>
            <a:endCxn id="598" idx="2"/>
          </p:cNvCxnSpPr>
          <p:nvPr/>
        </p:nvCxnSpPr>
        <p:spPr>
          <a:xfrm>
            <a:off x="1016775" y="2554500"/>
            <a:ext cx="7180800" cy="0"/>
          </a:xfrm>
          <a:prstGeom prst="straightConnector1">
            <a:avLst/>
          </a:prstGeom>
          <a:noFill/>
          <a:ln cap="flat" cmpd="sng" w="19050">
            <a:solidFill>
              <a:schemeClr val="accent1"/>
            </a:solidFill>
            <a:prstDash val="solid"/>
            <a:round/>
            <a:headEnd len="med" w="med" type="none"/>
            <a:tailEnd len="med" w="med" type="none"/>
          </a:ln>
        </p:spPr>
      </p:cxnSp>
      <p:sp>
        <p:nvSpPr>
          <p:cNvPr id="599" name="Google Shape;599;p54"/>
          <p:cNvSpPr/>
          <p:nvPr/>
        </p:nvSpPr>
        <p:spPr>
          <a:xfrm>
            <a:off x="91225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81975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28488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a:off x="470930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4"/>
          <p:cNvSpPr/>
          <p:nvPr/>
        </p:nvSpPr>
        <p:spPr>
          <a:xfrm>
            <a:off x="6645925" y="2445750"/>
            <a:ext cx="217500" cy="2175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4"/>
          <p:cNvSpPr txBox="1"/>
          <p:nvPr>
            <p:ph idx="4294967295" type="title"/>
          </p:nvPr>
        </p:nvSpPr>
        <p:spPr>
          <a:xfrm>
            <a:off x="7212600" y="1792900"/>
            <a:ext cx="1931400" cy="3483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400">
                <a:solidFill>
                  <a:srgbClr val="FFFFFF"/>
                </a:solidFill>
                <a:latin typeface="Montserrat"/>
                <a:ea typeface="Montserrat"/>
                <a:cs typeface="Montserrat"/>
                <a:sym typeface="Montserrat"/>
              </a:rPr>
              <a:t>(5) Conclusion &amp; Recommendation</a:t>
            </a:r>
            <a:endParaRPr b="1" sz="1400">
              <a:solidFill>
                <a:srgbClr val="FFFFFF"/>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b="1" sz="1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 Overview</a:t>
            </a:r>
            <a:endParaRPr/>
          </a:p>
        </p:txBody>
      </p:sp>
      <p:sp>
        <p:nvSpPr>
          <p:cNvPr id="167" name="Google Shape;167;p37"/>
          <p:cNvSpPr txBox="1"/>
          <p:nvPr>
            <p:ph idx="4294967295" type="title"/>
          </p:nvPr>
        </p:nvSpPr>
        <p:spPr>
          <a:xfrm>
            <a:off x="18039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 </a:t>
            </a:r>
            <a:r>
              <a:rPr lang="en" sz="1400"/>
              <a:t>Business Understanding</a:t>
            </a:r>
            <a:endParaRPr sz="1400">
              <a:solidFill>
                <a:schemeClr val="lt1"/>
              </a:solidFill>
            </a:endParaRPr>
          </a:p>
        </p:txBody>
      </p:sp>
      <p:sp>
        <p:nvSpPr>
          <p:cNvPr id="168" name="Google Shape;168;p37"/>
          <p:cNvSpPr txBox="1"/>
          <p:nvPr>
            <p:ph idx="4294967295" type="title"/>
          </p:nvPr>
        </p:nvSpPr>
        <p:spPr>
          <a:xfrm>
            <a:off x="397744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(3) </a:t>
            </a:r>
            <a:r>
              <a:rPr lang="en" sz="1400">
                <a:solidFill>
                  <a:schemeClr val="lt1"/>
                </a:solidFill>
              </a:rPr>
              <a:t>D</a:t>
            </a:r>
            <a:r>
              <a:rPr lang="en" sz="1400"/>
              <a:t>ata Preprocessing</a:t>
            </a:r>
            <a:endParaRPr sz="1400">
              <a:solidFill>
                <a:schemeClr val="lt1"/>
              </a:solidFill>
            </a:endParaRPr>
          </a:p>
        </p:txBody>
      </p:sp>
      <p:sp>
        <p:nvSpPr>
          <p:cNvPr id="169" name="Google Shape;169;p37"/>
          <p:cNvSpPr txBox="1"/>
          <p:nvPr>
            <p:ph idx="4294967295" type="title"/>
          </p:nvPr>
        </p:nvSpPr>
        <p:spPr>
          <a:xfrm>
            <a:off x="1875375" y="2782375"/>
            <a:ext cx="216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 </a:t>
            </a:r>
            <a:r>
              <a:rPr lang="en" sz="1400"/>
              <a:t>Data Understanding &amp; Exploration</a:t>
            </a:r>
            <a:endParaRPr sz="1400">
              <a:solidFill>
                <a:schemeClr val="lt1"/>
              </a:solidFill>
            </a:endParaRPr>
          </a:p>
        </p:txBody>
      </p:sp>
      <p:sp>
        <p:nvSpPr>
          <p:cNvPr id="170" name="Google Shape;170;p37"/>
          <p:cNvSpPr txBox="1"/>
          <p:nvPr>
            <p:ph idx="4294967295" type="title"/>
          </p:nvPr>
        </p:nvSpPr>
        <p:spPr>
          <a:xfrm>
            <a:off x="5914074" y="2782375"/>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(4) Modelling &amp; Evaluation</a:t>
            </a:r>
            <a:endParaRPr sz="1400">
              <a:solidFill>
                <a:schemeClr val="lt1"/>
              </a:solidFill>
            </a:endParaRPr>
          </a:p>
        </p:txBody>
      </p:sp>
      <p:cxnSp>
        <p:nvCxnSpPr>
          <p:cNvPr id="171" name="Google Shape;171;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2" name="Google Shape;172;p37"/>
          <p:cNvCxnSpPr>
            <a:endCxn id="173" idx="2"/>
          </p:cNvCxnSpPr>
          <p:nvPr/>
        </p:nvCxnSpPr>
        <p:spPr>
          <a:xfrm>
            <a:off x="1016775" y="2554500"/>
            <a:ext cx="7180800" cy="0"/>
          </a:xfrm>
          <a:prstGeom prst="straightConnector1">
            <a:avLst/>
          </a:prstGeom>
          <a:noFill/>
          <a:ln cap="flat" cmpd="sng" w="19050">
            <a:solidFill>
              <a:schemeClr val="accent1"/>
            </a:solidFill>
            <a:prstDash val="solid"/>
            <a:round/>
            <a:headEnd len="med" w="med" type="none"/>
            <a:tailEnd len="med" w="med" type="none"/>
          </a:ln>
        </p:spPr>
      </p:cxnSp>
      <p:sp>
        <p:nvSpPr>
          <p:cNvPr id="174" name="Google Shape;174;p37"/>
          <p:cNvSpPr/>
          <p:nvPr/>
        </p:nvSpPr>
        <p:spPr>
          <a:xfrm>
            <a:off x="912250" y="2445750"/>
            <a:ext cx="217500" cy="21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7"/>
          <p:cNvSpPr/>
          <p:nvPr/>
        </p:nvSpPr>
        <p:spPr>
          <a:xfrm>
            <a:off x="81975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7"/>
          <p:cNvSpPr/>
          <p:nvPr/>
        </p:nvSpPr>
        <p:spPr>
          <a:xfrm>
            <a:off x="28488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7"/>
          <p:cNvSpPr/>
          <p:nvPr/>
        </p:nvSpPr>
        <p:spPr>
          <a:xfrm>
            <a:off x="470930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p:nvPr/>
        </p:nvSpPr>
        <p:spPr>
          <a:xfrm>
            <a:off x="664592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7"/>
          <p:cNvSpPr txBox="1"/>
          <p:nvPr>
            <p:ph idx="4294967295" type="title"/>
          </p:nvPr>
        </p:nvSpPr>
        <p:spPr>
          <a:xfrm>
            <a:off x="7212600" y="1792900"/>
            <a:ext cx="1931400" cy="3483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400">
                <a:solidFill>
                  <a:srgbClr val="FFFFFF"/>
                </a:solidFill>
                <a:latin typeface="Montserrat"/>
                <a:ea typeface="Montserrat"/>
                <a:cs typeface="Montserrat"/>
                <a:sym typeface="Montserrat"/>
              </a:rPr>
              <a:t>(5) Conclusion &amp; Recommendation</a:t>
            </a:r>
            <a:endParaRPr b="1" sz="1400">
              <a:solidFill>
                <a:srgbClr val="FFFFFF"/>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b="1" sz="1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5"/>
          <p:cNvSpPr/>
          <p:nvPr/>
        </p:nvSpPr>
        <p:spPr>
          <a:xfrm>
            <a:off x="268675" y="920500"/>
            <a:ext cx="2550600" cy="16914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609" name="Google Shape;609;p55"/>
          <p:cNvCxnSpPr/>
          <p:nvPr/>
        </p:nvCxnSpPr>
        <p:spPr>
          <a:xfrm>
            <a:off x="2116400" y="39073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0" name="Google Shape;610;p55"/>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Modelling &amp; Evaluation</a:t>
            </a:r>
            <a:endParaRPr sz="1400">
              <a:solidFill>
                <a:schemeClr val="lt1"/>
              </a:solidFill>
            </a:endParaRPr>
          </a:p>
        </p:txBody>
      </p:sp>
      <p:sp>
        <p:nvSpPr>
          <p:cNvPr id="611" name="Google Shape;611;p55"/>
          <p:cNvSpPr txBox="1"/>
          <p:nvPr>
            <p:ph idx="6" type="title"/>
          </p:nvPr>
        </p:nvSpPr>
        <p:spPr>
          <a:xfrm>
            <a:off x="1088425" y="32147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Model</a:t>
            </a:r>
            <a:endParaRPr sz="2400"/>
          </a:p>
        </p:txBody>
      </p:sp>
      <p:cxnSp>
        <p:nvCxnSpPr>
          <p:cNvPr id="612" name="Google Shape;612;p55"/>
          <p:cNvCxnSpPr/>
          <p:nvPr/>
        </p:nvCxnSpPr>
        <p:spPr>
          <a:xfrm>
            <a:off x="4859600" y="51436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3" name="Google Shape;613;p55"/>
          <p:cNvSpPr/>
          <p:nvPr/>
        </p:nvSpPr>
        <p:spPr>
          <a:xfrm>
            <a:off x="268675" y="1124800"/>
            <a:ext cx="4852200" cy="1758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14" name="Google Shape;614;p55"/>
          <p:cNvSpPr txBox="1"/>
          <p:nvPr>
            <p:ph idx="3" type="subTitle"/>
          </p:nvPr>
        </p:nvSpPr>
        <p:spPr>
          <a:xfrm>
            <a:off x="399250" y="1275100"/>
            <a:ext cx="4559700" cy="15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1633"/>
                </a:solidFill>
              </a:rPr>
              <a:t>"Logistic Reg</a:t>
            </a:r>
            <a:r>
              <a:rPr b="1" lang="en">
                <a:solidFill>
                  <a:srgbClr val="001633"/>
                </a:solidFill>
              </a:rPr>
              <a:t>ression": </a:t>
            </a:r>
            <a:r>
              <a:rPr b="1" lang="en">
                <a:solidFill>
                  <a:srgbClr val="001633"/>
                </a:solidFill>
              </a:rPr>
              <a:t>LogisticRegression(),</a:t>
            </a:r>
            <a:endParaRPr b="1">
              <a:solidFill>
                <a:srgbClr val="001633"/>
              </a:solidFill>
            </a:endParaRPr>
          </a:p>
          <a:p>
            <a:pPr indent="0" lvl="0" marL="0" rtl="0" algn="l">
              <a:spcBef>
                <a:spcPts val="0"/>
              </a:spcBef>
              <a:spcAft>
                <a:spcPts val="0"/>
              </a:spcAft>
              <a:buNone/>
            </a:pPr>
            <a:r>
              <a:rPr b="1" lang="en">
                <a:solidFill>
                  <a:srgbClr val="001633"/>
                </a:solidFill>
              </a:rPr>
              <a:t>    </a:t>
            </a:r>
            <a:endParaRPr b="1">
              <a:solidFill>
                <a:srgbClr val="001633"/>
              </a:solidFill>
            </a:endParaRPr>
          </a:p>
          <a:p>
            <a:pPr indent="0" lvl="0" marL="0" rtl="0" algn="l">
              <a:spcBef>
                <a:spcPts val="0"/>
              </a:spcBef>
              <a:spcAft>
                <a:spcPts val="0"/>
              </a:spcAft>
              <a:buNone/>
            </a:pPr>
            <a:r>
              <a:rPr b="1" lang="en">
                <a:solidFill>
                  <a:srgbClr val="001633"/>
                </a:solidFill>
              </a:rPr>
              <a:t>"K-Nearest Neighbors": KNeighborsClassifier(),</a:t>
            </a:r>
            <a:endParaRPr b="1">
              <a:solidFill>
                <a:srgbClr val="001633"/>
              </a:solidFill>
            </a:endParaRPr>
          </a:p>
          <a:p>
            <a:pPr indent="0" lvl="0" marL="0" rtl="0" algn="l">
              <a:spcBef>
                <a:spcPts val="0"/>
              </a:spcBef>
              <a:spcAft>
                <a:spcPts val="0"/>
              </a:spcAft>
              <a:buNone/>
            </a:pPr>
            <a:r>
              <a:rPr b="1" lang="en">
                <a:solidFill>
                  <a:srgbClr val="001633"/>
                </a:solidFill>
              </a:rPr>
              <a:t>   </a:t>
            </a:r>
            <a:endParaRPr b="1">
              <a:solidFill>
                <a:srgbClr val="001633"/>
              </a:solidFill>
            </a:endParaRPr>
          </a:p>
          <a:p>
            <a:pPr indent="0" lvl="0" marL="0" rtl="0" algn="l">
              <a:spcBef>
                <a:spcPts val="0"/>
              </a:spcBef>
              <a:spcAft>
                <a:spcPts val="0"/>
              </a:spcAft>
              <a:buNone/>
            </a:pPr>
            <a:r>
              <a:rPr b="1" lang="en">
                <a:solidFill>
                  <a:srgbClr val="001633"/>
                </a:solidFill>
              </a:rPr>
              <a:t> "Decision Tree": DecisionTreeClassifier(),</a:t>
            </a:r>
            <a:endParaRPr b="1">
              <a:solidFill>
                <a:srgbClr val="001633"/>
              </a:solidFill>
            </a:endParaRPr>
          </a:p>
          <a:p>
            <a:pPr indent="0" lvl="0" marL="0" rtl="0" algn="l">
              <a:spcBef>
                <a:spcPts val="0"/>
              </a:spcBef>
              <a:spcAft>
                <a:spcPts val="0"/>
              </a:spcAft>
              <a:buNone/>
            </a:pPr>
            <a:r>
              <a:rPr b="1" lang="en">
                <a:solidFill>
                  <a:srgbClr val="001633"/>
                </a:solidFill>
              </a:rPr>
              <a:t>   </a:t>
            </a:r>
            <a:endParaRPr b="1">
              <a:solidFill>
                <a:srgbClr val="001633"/>
              </a:solidFill>
            </a:endParaRPr>
          </a:p>
          <a:p>
            <a:pPr indent="0" lvl="0" marL="0" rtl="0" algn="l">
              <a:spcBef>
                <a:spcPts val="0"/>
              </a:spcBef>
              <a:spcAft>
                <a:spcPts val="0"/>
              </a:spcAft>
              <a:buNone/>
            </a:pPr>
            <a:r>
              <a:rPr b="1" lang="en">
                <a:solidFill>
                  <a:srgbClr val="001633"/>
                </a:solidFill>
              </a:rPr>
              <a:t> "Naive Bayes": GaussianNB(),</a:t>
            </a:r>
            <a:endParaRPr b="1">
              <a:solidFill>
                <a:srgbClr val="001633"/>
              </a:solidFill>
            </a:endParaRPr>
          </a:p>
        </p:txBody>
      </p:sp>
      <p:sp>
        <p:nvSpPr>
          <p:cNvPr id="615" name="Google Shape;615;p55"/>
          <p:cNvSpPr txBox="1"/>
          <p:nvPr>
            <p:ph idx="6" type="title"/>
          </p:nvPr>
        </p:nvSpPr>
        <p:spPr>
          <a:xfrm>
            <a:off x="399250" y="816775"/>
            <a:ext cx="23001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Base </a:t>
            </a:r>
            <a:r>
              <a:rPr lang="en" sz="2400"/>
              <a:t>Model</a:t>
            </a:r>
            <a:endParaRPr sz="2400"/>
          </a:p>
        </p:txBody>
      </p:sp>
      <p:sp>
        <p:nvSpPr>
          <p:cNvPr id="616" name="Google Shape;616;p55"/>
          <p:cNvSpPr/>
          <p:nvPr/>
        </p:nvSpPr>
        <p:spPr>
          <a:xfrm>
            <a:off x="5607600" y="2615275"/>
            <a:ext cx="3065100" cy="23199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617" name="Google Shape;617;p55"/>
          <p:cNvCxnSpPr/>
          <p:nvPr/>
        </p:nvCxnSpPr>
        <p:spPr>
          <a:xfrm>
            <a:off x="5607600" y="4840085"/>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8" name="Google Shape;618;p55"/>
          <p:cNvSpPr/>
          <p:nvPr/>
        </p:nvSpPr>
        <p:spPr>
          <a:xfrm>
            <a:off x="3836075" y="2971975"/>
            <a:ext cx="4416000" cy="19632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19" name="Google Shape;619;p55"/>
          <p:cNvSpPr txBox="1"/>
          <p:nvPr>
            <p:ph idx="3" type="subTitle"/>
          </p:nvPr>
        </p:nvSpPr>
        <p:spPr>
          <a:xfrm>
            <a:off x="3993300" y="3209375"/>
            <a:ext cx="4559700" cy="15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1633"/>
                </a:solidFill>
              </a:rPr>
              <a:t>RandomForestClassifier</a:t>
            </a:r>
            <a:endParaRPr b="1">
              <a:solidFill>
                <a:srgbClr val="001633"/>
              </a:solidFill>
            </a:endParaRPr>
          </a:p>
          <a:p>
            <a:pPr indent="0" lvl="0" marL="0" rtl="0" algn="l">
              <a:spcBef>
                <a:spcPts val="0"/>
              </a:spcBef>
              <a:spcAft>
                <a:spcPts val="0"/>
              </a:spcAft>
              <a:buNone/>
            </a:pPr>
            <a:r>
              <a:t/>
            </a:r>
            <a:endParaRPr b="1">
              <a:solidFill>
                <a:srgbClr val="001633"/>
              </a:solidFill>
            </a:endParaRPr>
          </a:p>
          <a:p>
            <a:pPr indent="0" lvl="0" marL="0" rtl="0" algn="l">
              <a:spcBef>
                <a:spcPts val="0"/>
              </a:spcBef>
              <a:spcAft>
                <a:spcPts val="0"/>
              </a:spcAft>
              <a:buNone/>
            </a:pPr>
            <a:r>
              <a:rPr b="1" lang="en">
                <a:solidFill>
                  <a:srgbClr val="001633"/>
                </a:solidFill>
              </a:rPr>
              <a:t>XGBClassifier</a:t>
            </a:r>
            <a:endParaRPr b="1">
              <a:solidFill>
                <a:srgbClr val="001633"/>
              </a:solidFill>
            </a:endParaRPr>
          </a:p>
          <a:p>
            <a:pPr indent="0" lvl="0" marL="0" rtl="0" algn="l">
              <a:spcBef>
                <a:spcPts val="0"/>
              </a:spcBef>
              <a:spcAft>
                <a:spcPts val="0"/>
              </a:spcAft>
              <a:buNone/>
            </a:pPr>
            <a:r>
              <a:t/>
            </a:r>
            <a:endParaRPr b="1">
              <a:solidFill>
                <a:srgbClr val="001633"/>
              </a:solidFill>
            </a:endParaRPr>
          </a:p>
          <a:p>
            <a:pPr indent="0" lvl="0" marL="0" rtl="0" algn="l">
              <a:spcBef>
                <a:spcPts val="0"/>
              </a:spcBef>
              <a:spcAft>
                <a:spcPts val="0"/>
              </a:spcAft>
              <a:buNone/>
            </a:pPr>
            <a:r>
              <a:rPr b="1" lang="en">
                <a:solidFill>
                  <a:srgbClr val="001633"/>
                </a:solidFill>
              </a:rPr>
              <a:t>AdaBoostClassifier</a:t>
            </a:r>
            <a:endParaRPr b="1">
              <a:solidFill>
                <a:srgbClr val="001633"/>
              </a:solidFill>
            </a:endParaRPr>
          </a:p>
          <a:p>
            <a:pPr indent="0" lvl="0" marL="0" rtl="0" algn="l">
              <a:spcBef>
                <a:spcPts val="0"/>
              </a:spcBef>
              <a:spcAft>
                <a:spcPts val="0"/>
              </a:spcAft>
              <a:buNone/>
            </a:pPr>
            <a:r>
              <a:t/>
            </a:r>
            <a:endParaRPr b="1">
              <a:solidFill>
                <a:srgbClr val="001633"/>
              </a:solidFill>
            </a:endParaRPr>
          </a:p>
          <a:p>
            <a:pPr indent="0" lvl="0" marL="0" rtl="0" algn="l">
              <a:spcBef>
                <a:spcPts val="0"/>
              </a:spcBef>
              <a:spcAft>
                <a:spcPts val="0"/>
              </a:spcAft>
              <a:buNone/>
            </a:pPr>
            <a:r>
              <a:rPr b="1" lang="en">
                <a:solidFill>
                  <a:srgbClr val="001633"/>
                </a:solidFill>
              </a:rPr>
              <a:t>GradientBoostingClassifier(n_estimators=100),</a:t>
            </a:r>
            <a:endParaRPr b="1">
              <a:solidFill>
                <a:srgbClr val="001633"/>
              </a:solidFill>
            </a:endParaRPr>
          </a:p>
        </p:txBody>
      </p:sp>
      <p:sp>
        <p:nvSpPr>
          <p:cNvPr id="620" name="Google Shape;620;p55"/>
          <p:cNvSpPr txBox="1"/>
          <p:nvPr>
            <p:ph idx="6" type="title"/>
          </p:nvPr>
        </p:nvSpPr>
        <p:spPr>
          <a:xfrm>
            <a:off x="5614325" y="2668525"/>
            <a:ext cx="35661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Ensamble</a:t>
            </a:r>
            <a:r>
              <a:rPr lang="en" sz="2400"/>
              <a:t> Model</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6"/>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Modelling &amp; Evaluation</a:t>
            </a:r>
            <a:endParaRPr sz="1400">
              <a:solidFill>
                <a:schemeClr val="lt1"/>
              </a:solidFill>
            </a:endParaRPr>
          </a:p>
        </p:txBody>
      </p:sp>
      <p:sp>
        <p:nvSpPr>
          <p:cNvPr id="626" name="Google Shape;626;p56"/>
          <p:cNvSpPr txBox="1"/>
          <p:nvPr>
            <p:ph idx="6" type="title"/>
          </p:nvPr>
        </p:nvSpPr>
        <p:spPr>
          <a:xfrm>
            <a:off x="1088425" y="32147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Model</a:t>
            </a:r>
            <a:endParaRPr sz="2400"/>
          </a:p>
        </p:txBody>
      </p:sp>
      <p:pic>
        <p:nvPicPr>
          <p:cNvPr id="627" name="Google Shape;627;p56"/>
          <p:cNvPicPr preferRelativeResize="0"/>
          <p:nvPr/>
        </p:nvPicPr>
        <p:blipFill>
          <a:blip r:embed="rId3">
            <a:alphaModFix/>
          </a:blip>
          <a:stretch>
            <a:fillRect/>
          </a:stretch>
        </p:blipFill>
        <p:spPr>
          <a:xfrm>
            <a:off x="233936" y="1117825"/>
            <a:ext cx="6792614" cy="3566850"/>
          </a:xfrm>
          <a:prstGeom prst="rect">
            <a:avLst/>
          </a:prstGeom>
          <a:noFill/>
          <a:ln>
            <a:noFill/>
          </a:ln>
        </p:spPr>
      </p:pic>
      <p:sp>
        <p:nvSpPr>
          <p:cNvPr id="628" name="Google Shape;628;p56"/>
          <p:cNvSpPr/>
          <p:nvPr/>
        </p:nvSpPr>
        <p:spPr>
          <a:xfrm>
            <a:off x="163825" y="1167985"/>
            <a:ext cx="6862800" cy="155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9" name="Google Shape;629;p56"/>
          <p:cNvSpPr txBox="1"/>
          <p:nvPr>
            <p:ph type="title"/>
          </p:nvPr>
        </p:nvSpPr>
        <p:spPr>
          <a:xfrm>
            <a:off x="7082600" y="2442450"/>
            <a:ext cx="19119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Cross-Validation</a:t>
            </a:r>
            <a:endParaRPr sz="1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7"/>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Modelling &amp; Evaluation</a:t>
            </a:r>
            <a:endParaRPr sz="1400">
              <a:solidFill>
                <a:schemeClr val="lt1"/>
              </a:solidFill>
            </a:endParaRPr>
          </a:p>
        </p:txBody>
      </p:sp>
      <p:sp>
        <p:nvSpPr>
          <p:cNvPr id="635" name="Google Shape;635;p57"/>
          <p:cNvSpPr txBox="1"/>
          <p:nvPr>
            <p:ph idx="6" type="title"/>
          </p:nvPr>
        </p:nvSpPr>
        <p:spPr>
          <a:xfrm>
            <a:off x="1088425" y="32147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Model</a:t>
            </a:r>
            <a:endParaRPr sz="2400"/>
          </a:p>
        </p:txBody>
      </p:sp>
      <p:sp>
        <p:nvSpPr>
          <p:cNvPr id="636" name="Google Shape;636;p57"/>
          <p:cNvSpPr txBox="1"/>
          <p:nvPr>
            <p:ph type="title"/>
          </p:nvPr>
        </p:nvSpPr>
        <p:spPr>
          <a:xfrm>
            <a:off x="2662475" y="1193675"/>
            <a:ext cx="19119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Deep </a:t>
            </a:r>
            <a:r>
              <a:rPr lang="en" sz="1400"/>
              <a:t>Cross-Validation</a:t>
            </a:r>
            <a:endParaRPr sz="1400">
              <a:solidFill>
                <a:schemeClr val="lt1"/>
              </a:solidFill>
            </a:endParaRPr>
          </a:p>
        </p:txBody>
      </p:sp>
      <p:pic>
        <p:nvPicPr>
          <p:cNvPr id="637" name="Google Shape;637;p57"/>
          <p:cNvPicPr preferRelativeResize="0"/>
          <p:nvPr/>
        </p:nvPicPr>
        <p:blipFill>
          <a:blip r:embed="rId3">
            <a:alphaModFix/>
          </a:blip>
          <a:stretch>
            <a:fillRect/>
          </a:stretch>
        </p:blipFill>
        <p:spPr>
          <a:xfrm>
            <a:off x="599000" y="2065863"/>
            <a:ext cx="6038850" cy="1609725"/>
          </a:xfrm>
          <a:prstGeom prst="rect">
            <a:avLst/>
          </a:prstGeom>
          <a:noFill/>
          <a:ln>
            <a:noFill/>
          </a:ln>
        </p:spPr>
      </p:pic>
      <p:sp>
        <p:nvSpPr>
          <p:cNvPr id="638" name="Google Shape;638;p57"/>
          <p:cNvSpPr txBox="1"/>
          <p:nvPr>
            <p:ph type="title"/>
          </p:nvPr>
        </p:nvSpPr>
        <p:spPr>
          <a:xfrm>
            <a:off x="6967250" y="2596538"/>
            <a:ext cx="19119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Decision Tree</a:t>
            </a:r>
            <a:endParaRPr sz="1400">
              <a:solidFill>
                <a:schemeClr val="lt1"/>
              </a:solidFill>
            </a:endParaRPr>
          </a:p>
        </p:txBody>
      </p:sp>
      <p:sp>
        <p:nvSpPr>
          <p:cNvPr id="639" name="Google Shape;639;p57"/>
          <p:cNvSpPr/>
          <p:nvPr/>
        </p:nvSpPr>
        <p:spPr>
          <a:xfrm>
            <a:off x="523600" y="2472700"/>
            <a:ext cx="6114300" cy="43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8"/>
          <p:cNvSpPr txBox="1"/>
          <p:nvPr>
            <p:ph type="title"/>
          </p:nvPr>
        </p:nvSpPr>
        <p:spPr>
          <a:xfrm>
            <a:off x="7197950" y="321475"/>
            <a:ext cx="16812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Modelling &amp; Evaluation</a:t>
            </a:r>
            <a:endParaRPr sz="1400">
              <a:solidFill>
                <a:schemeClr val="lt1"/>
              </a:solidFill>
            </a:endParaRPr>
          </a:p>
        </p:txBody>
      </p:sp>
      <p:sp>
        <p:nvSpPr>
          <p:cNvPr id="645" name="Google Shape;645;p58"/>
          <p:cNvSpPr txBox="1"/>
          <p:nvPr>
            <p:ph idx="6" type="title"/>
          </p:nvPr>
        </p:nvSpPr>
        <p:spPr>
          <a:xfrm>
            <a:off x="1088425" y="321475"/>
            <a:ext cx="46293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Evaluasi Model</a:t>
            </a:r>
            <a:endParaRPr sz="2400"/>
          </a:p>
        </p:txBody>
      </p:sp>
      <p:sp>
        <p:nvSpPr>
          <p:cNvPr id="646" name="Google Shape;646;p58"/>
          <p:cNvSpPr txBox="1"/>
          <p:nvPr>
            <p:ph type="title"/>
          </p:nvPr>
        </p:nvSpPr>
        <p:spPr>
          <a:xfrm>
            <a:off x="1269800" y="1015075"/>
            <a:ext cx="25317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Classification Report</a:t>
            </a:r>
            <a:endParaRPr sz="1400">
              <a:solidFill>
                <a:schemeClr val="lt1"/>
              </a:solidFill>
            </a:endParaRPr>
          </a:p>
        </p:txBody>
      </p:sp>
      <p:sp>
        <p:nvSpPr>
          <p:cNvPr id="647" name="Google Shape;647;p58"/>
          <p:cNvSpPr txBox="1"/>
          <p:nvPr>
            <p:ph type="title"/>
          </p:nvPr>
        </p:nvSpPr>
        <p:spPr>
          <a:xfrm>
            <a:off x="6780700" y="1477238"/>
            <a:ext cx="1911900" cy="54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Confusion </a:t>
            </a:r>
            <a:r>
              <a:rPr lang="en" sz="1400"/>
              <a:t>Matrix</a:t>
            </a:r>
            <a:endParaRPr sz="1400">
              <a:solidFill>
                <a:schemeClr val="lt1"/>
              </a:solidFill>
            </a:endParaRPr>
          </a:p>
        </p:txBody>
      </p:sp>
      <p:pic>
        <p:nvPicPr>
          <p:cNvPr id="648" name="Google Shape;648;p58"/>
          <p:cNvPicPr preferRelativeResize="0"/>
          <p:nvPr/>
        </p:nvPicPr>
        <p:blipFill>
          <a:blip r:embed="rId3">
            <a:alphaModFix/>
          </a:blip>
          <a:stretch>
            <a:fillRect/>
          </a:stretch>
        </p:blipFill>
        <p:spPr>
          <a:xfrm>
            <a:off x="152400" y="1708700"/>
            <a:ext cx="5857875" cy="2324100"/>
          </a:xfrm>
          <a:prstGeom prst="rect">
            <a:avLst/>
          </a:prstGeom>
          <a:noFill/>
          <a:ln>
            <a:noFill/>
          </a:ln>
        </p:spPr>
      </p:pic>
      <p:graphicFrame>
        <p:nvGraphicFramePr>
          <p:cNvPr id="649" name="Google Shape;649;p58"/>
          <p:cNvGraphicFramePr/>
          <p:nvPr/>
        </p:nvGraphicFramePr>
        <p:xfrm>
          <a:off x="6646025" y="2190750"/>
          <a:ext cx="3000000" cy="3000000"/>
        </p:xfrm>
        <a:graphic>
          <a:graphicData uri="http://schemas.openxmlformats.org/drawingml/2006/table">
            <a:tbl>
              <a:tblPr>
                <a:noFill/>
                <a:tableStyleId>{070A9795-274F-47A0-94B3-B0F68173FD02}</a:tableStyleId>
              </a:tblPr>
              <a:tblGrid>
                <a:gridCol w="1090625"/>
                <a:gridCol w="1090625"/>
              </a:tblGrid>
              <a:tr h="381000">
                <a:tc>
                  <a:txBody>
                    <a:bodyPr/>
                    <a:lstStyle/>
                    <a:p>
                      <a:pPr indent="0" lvl="0" marL="0" rtl="0" algn="ctr">
                        <a:spcBef>
                          <a:spcPts val="0"/>
                        </a:spcBef>
                        <a:spcAft>
                          <a:spcPts val="0"/>
                        </a:spcAft>
                        <a:buNone/>
                      </a:pPr>
                      <a:r>
                        <a:rPr lang="en">
                          <a:solidFill>
                            <a:schemeClr val="lt1"/>
                          </a:solidFill>
                        </a:rPr>
                        <a:t>5910</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42</a:t>
                      </a:r>
                      <a:endParaRPr>
                        <a:solidFill>
                          <a:schemeClr val="lt1"/>
                        </a:solidFill>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rPr>
                        <a:t>123</a:t>
                      </a:r>
                      <a:endParaRPr>
                        <a:solidFill>
                          <a:schemeClr val="lt1"/>
                        </a:solidFill>
                      </a:endParaRPr>
                    </a:p>
                  </a:txBody>
                  <a:tcPr marT="91425" marB="91425" marR="91425" marL="91425"/>
                </a:tc>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655" name="Google Shape;655;p59"/>
          <p:cNvSpPr txBox="1"/>
          <p:nvPr>
            <p:ph idx="4294967295" type="title"/>
          </p:nvPr>
        </p:nvSpPr>
        <p:spPr>
          <a:xfrm>
            <a:off x="18039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 Business Understanding</a:t>
            </a:r>
            <a:endParaRPr sz="1400">
              <a:solidFill>
                <a:schemeClr val="lt1"/>
              </a:solidFill>
            </a:endParaRPr>
          </a:p>
        </p:txBody>
      </p:sp>
      <p:sp>
        <p:nvSpPr>
          <p:cNvPr id="656" name="Google Shape;656;p59"/>
          <p:cNvSpPr txBox="1"/>
          <p:nvPr>
            <p:ph idx="4294967295" type="title"/>
          </p:nvPr>
        </p:nvSpPr>
        <p:spPr>
          <a:xfrm>
            <a:off x="397744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(3) </a:t>
            </a:r>
            <a:r>
              <a:rPr lang="en" sz="1400">
                <a:solidFill>
                  <a:schemeClr val="lt1"/>
                </a:solidFill>
              </a:rPr>
              <a:t>D</a:t>
            </a:r>
            <a:r>
              <a:rPr lang="en" sz="1400"/>
              <a:t>ata Preprocessing</a:t>
            </a:r>
            <a:endParaRPr sz="1400">
              <a:solidFill>
                <a:schemeClr val="lt1"/>
              </a:solidFill>
            </a:endParaRPr>
          </a:p>
        </p:txBody>
      </p:sp>
      <p:sp>
        <p:nvSpPr>
          <p:cNvPr id="657" name="Google Shape;657;p59"/>
          <p:cNvSpPr txBox="1"/>
          <p:nvPr>
            <p:ph idx="4294967295" type="title"/>
          </p:nvPr>
        </p:nvSpPr>
        <p:spPr>
          <a:xfrm>
            <a:off x="1875375" y="2782375"/>
            <a:ext cx="216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 Data Understanding &amp; Exploration</a:t>
            </a:r>
            <a:endParaRPr sz="1400">
              <a:solidFill>
                <a:schemeClr val="lt1"/>
              </a:solidFill>
            </a:endParaRPr>
          </a:p>
        </p:txBody>
      </p:sp>
      <p:sp>
        <p:nvSpPr>
          <p:cNvPr id="658" name="Google Shape;658;p59"/>
          <p:cNvSpPr txBox="1"/>
          <p:nvPr>
            <p:ph idx="4294967295" type="title"/>
          </p:nvPr>
        </p:nvSpPr>
        <p:spPr>
          <a:xfrm>
            <a:off x="5914074" y="2782375"/>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(4) Modelling &amp; Evaluation</a:t>
            </a:r>
            <a:endParaRPr sz="1400">
              <a:solidFill>
                <a:schemeClr val="lt1"/>
              </a:solidFill>
            </a:endParaRPr>
          </a:p>
        </p:txBody>
      </p:sp>
      <p:cxnSp>
        <p:nvCxnSpPr>
          <p:cNvPr id="659" name="Google Shape;659;p5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660" name="Google Shape;660;p59"/>
          <p:cNvCxnSpPr>
            <a:endCxn id="661" idx="2"/>
          </p:cNvCxnSpPr>
          <p:nvPr/>
        </p:nvCxnSpPr>
        <p:spPr>
          <a:xfrm>
            <a:off x="1016775" y="2554500"/>
            <a:ext cx="7180800" cy="0"/>
          </a:xfrm>
          <a:prstGeom prst="straightConnector1">
            <a:avLst/>
          </a:prstGeom>
          <a:noFill/>
          <a:ln cap="flat" cmpd="sng" w="19050">
            <a:solidFill>
              <a:schemeClr val="accent1"/>
            </a:solidFill>
            <a:prstDash val="solid"/>
            <a:round/>
            <a:headEnd len="med" w="med" type="none"/>
            <a:tailEnd len="med" w="med" type="none"/>
          </a:ln>
        </p:spPr>
      </p:cxnSp>
      <p:sp>
        <p:nvSpPr>
          <p:cNvPr id="662" name="Google Shape;662;p59"/>
          <p:cNvSpPr/>
          <p:nvPr/>
        </p:nvSpPr>
        <p:spPr>
          <a:xfrm>
            <a:off x="91225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9"/>
          <p:cNvSpPr/>
          <p:nvPr/>
        </p:nvSpPr>
        <p:spPr>
          <a:xfrm>
            <a:off x="8197575" y="2445750"/>
            <a:ext cx="217500" cy="2175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9"/>
          <p:cNvSpPr/>
          <p:nvPr/>
        </p:nvSpPr>
        <p:spPr>
          <a:xfrm>
            <a:off x="28488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
          <p:cNvSpPr/>
          <p:nvPr/>
        </p:nvSpPr>
        <p:spPr>
          <a:xfrm>
            <a:off x="470930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9"/>
          <p:cNvSpPr/>
          <p:nvPr/>
        </p:nvSpPr>
        <p:spPr>
          <a:xfrm>
            <a:off x="664592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9"/>
          <p:cNvSpPr txBox="1"/>
          <p:nvPr>
            <p:ph idx="4294967295" type="title"/>
          </p:nvPr>
        </p:nvSpPr>
        <p:spPr>
          <a:xfrm>
            <a:off x="7212600" y="1792900"/>
            <a:ext cx="1931400" cy="3483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1600"/>
              </a:spcAft>
              <a:buNone/>
            </a:pPr>
            <a:r>
              <a:rPr b="1" lang="en" sz="1400">
                <a:solidFill>
                  <a:srgbClr val="FFFFFF"/>
                </a:solidFill>
                <a:latin typeface="Montserrat"/>
                <a:ea typeface="Montserrat"/>
                <a:cs typeface="Montserrat"/>
                <a:sym typeface="Montserrat"/>
              </a:rPr>
              <a:t>(5) Conclusion &amp; Recommendation</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0"/>
          <p:cNvSpPr txBox="1"/>
          <p:nvPr>
            <p:ph type="ctrTitle"/>
          </p:nvPr>
        </p:nvSpPr>
        <p:spPr>
          <a:xfrm>
            <a:off x="4285500" y="2339450"/>
            <a:ext cx="3657300" cy="113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184" name="Google Shape;184;p38"/>
          <p:cNvSpPr txBox="1"/>
          <p:nvPr>
            <p:ph idx="4294967295" type="title"/>
          </p:nvPr>
        </p:nvSpPr>
        <p:spPr>
          <a:xfrm>
            <a:off x="18039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 Business Understanding</a:t>
            </a:r>
            <a:endParaRPr sz="1400">
              <a:solidFill>
                <a:schemeClr val="lt1"/>
              </a:solidFill>
            </a:endParaRPr>
          </a:p>
        </p:txBody>
      </p:sp>
      <p:sp>
        <p:nvSpPr>
          <p:cNvPr id="185" name="Google Shape;185;p38"/>
          <p:cNvSpPr txBox="1"/>
          <p:nvPr>
            <p:ph idx="4294967295" type="title"/>
          </p:nvPr>
        </p:nvSpPr>
        <p:spPr>
          <a:xfrm>
            <a:off x="397744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(3) </a:t>
            </a:r>
            <a:r>
              <a:rPr lang="en" sz="1400">
                <a:solidFill>
                  <a:schemeClr val="lt1"/>
                </a:solidFill>
              </a:rPr>
              <a:t>D</a:t>
            </a:r>
            <a:r>
              <a:rPr lang="en" sz="1400"/>
              <a:t>ata Preprocessing</a:t>
            </a:r>
            <a:endParaRPr sz="1400">
              <a:solidFill>
                <a:schemeClr val="lt1"/>
              </a:solidFill>
            </a:endParaRPr>
          </a:p>
        </p:txBody>
      </p:sp>
      <p:sp>
        <p:nvSpPr>
          <p:cNvPr id="186" name="Google Shape;186;p38"/>
          <p:cNvSpPr txBox="1"/>
          <p:nvPr>
            <p:ph idx="4294967295" type="title"/>
          </p:nvPr>
        </p:nvSpPr>
        <p:spPr>
          <a:xfrm>
            <a:off x="1875375" y="2782375"/>
            <a:ext cx="216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 Data Understanding &amp; Exploration</a:t>
            </a:r>
            <a:endParaRPr sz="1400">
              <a:solidFill>
                <a:schemeClr val="lt1"/>
              </a:solidFill>
            </a:endParaRPr>
          </a:p>
        </p:txBody>
      </p:sp>
      <p:sp>
        <p:nvSpPr>
          <p:cNvPr id="187" name="Google Shape;187;p38"/>
          <p:cNvSpPr txBox="1"/>
          <p:nvPr>
            <p:ph idx="4294967295" type="title"/>
          </p:nvPr>
        </p:nvSpPr>
        <p:spPr>
          <a:xfrm>
            <a:off x="5914074" y="2782375"/>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(4) Modelling &amp; Evaluation</a:t>
            </a:r>
            <a:endParaRPr sz="1400">
              <a:solidFill>
                <a:schemeClr val="lt1"/>
              </a:solidFill>
            </a:endParaRPr>
          </a:p>
        </p:txBody>
      </p:sp>
      <p:cxnSp>
        <p:nvCxnSpPr>
          <p:cNvPr id="188" name="Google Shape;188;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89" name="Google Shape;189;p38"/>
          <p:cNvCxnSpPr>
            <a:endCxn id="190" idx="2"/>
          </p:cNvCxnSpPr>
          <p:nvPr/>
        </p:nvCxnSpPr>
        <p:spPr>
          <a:xfrm>
            <a:off x="1016775" y="2554500"/>
            <a:ext cx="7180800" cy="0"/>
          </a:xfrm>
          <a:prstGeom prst="straightConnector1">
            <a:avLst/>
          </a:prstGeom>
          <a:noFill/>
          <a:ln cap="flat" cmpd="sng" w="19050">
            <a:solidFill>
              <a:schemeClr val="accent1"/>
            </a:solidFill>
            <a:prstDash val="solid"/>
            <a:round/>
            <a:headEnd len="med" w="med" type="none"/>
            <a:tailEnd len="med" w="med" type="none"/>
          </a:ln>
        </p:spPr>
      </p:cxnSp>
      <p:sp>
        <p:nvSpPr>
          <p:cNvPr id="191" name="Google Shape;191;p38"/>
          <p:cNvSpPr/>
          <p:nvPr/>
        </p:nvSpPr>
        <p:spPr>
          <a:xfrm>
            <a:off x="912250" y="2445750"/>
            <a:ext cx="217500" cy="2175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8"/>
          <p:cNvSpPr/>
          <p:nvPr/>
        </p:nvSpPr>
        <p:spPr>
          <a:xfrm>
            <a:off x="81975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8"/>
          <p:cNvSpPr/>
          <p:nvPr/>
        </p:nvSpPr>
        <p:spPr>
          <a:xfrm>
            <a:off x="28488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8"/>
          <p:cNvSpPr/>
          <p:nvPr/>
        </p:nvSpPr>
        <p:spPr>
          <a:xfrm>
            <a:off x="470930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8"/>
          <p:cNvSpPr/>
          <p:nvPr/>
        </p:nvSpPr>
        <p:spPr>
          <a:xfrm>
            <a:off x="664592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8"/>
          <p:cNvSpPr txBox="1"/>
          <p:nvPr>
            <p:ph idx="4294967295" type="title"/>
          </p:nvPr>
        </p:nvSpPr>
        <p:spPr>
          <a:xfrm>
            <a:off x="7212600" y="1792900"/>
            <a:ext cx="1931400" cy="3483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400">
                <a:solidFill>
                  <a:srgbClr val="FFFFFF"/>
                </a:solidFill>
                <a:latin typeface="Montserrat"/>
                <a:ea typeface="Montserrat"/>
                <a:cs typeface="Montserrat"/>
                <a:sym typeface="Montserrat"/>
              </a:rPr>
              <a:t>(5) Conclusion &amp; Recommendation</a:t>
            </a:r>
            <a:endParaRPr b="1" sz="1400">
              <a:solidFill>
                <a:srgbClr val="FFFFFF"/>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b="1" sz="1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39"/>
          <p:cNvGrpSpPr/>
          <p:nvPr/>
        </p:nvGrpSpPr>
        <p:grpSpPr>
          <a:xfrm>
            <a:off x="1777079" y="2188619"/>
            <a:ext cx="493933" cy="687271"/>
            <a:chOff x="910723" y="1508212"/>
            <a:chExt cx="251660" cy="350166"/>
          </a:xfrm>
        </p:grpSpPr>
        <p:sp>
          <p:nvSpPr>
            <p:cNvPr id="201" name="Google Shape;201;p39"/>
            <p:cNvSpPr/>
            <p:nvPr/>
          </p:nvSpPr>
          <p:spPr>
            <a:xfrm>
              <a:off x="910723" y="1508212"/>
              <a:ext cx="251660" cy="350166"/>
            </a:xfrm>
            <a:custGeom>
              <a:rect b="b" l="l" r="r" t="t"/>
              <a:pathLst>
                <a:path extrusionOk="0" h="11002" w="7907">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9"/>
            <p:cNvSpPr/>
            <p:nvPr/>
          </p:nvSpPr>
          <p:spPr>
            <a:xfrm>
              <a:off x="1031604" y="1530205"/>
              <a:ext cx="10280" cy="10248"/>
            </a:xfrm>
            <a:custGeom>
              <a:rect b="b" l="l" r="r" t="t"/>
              <a:pathLst>
                <a:path extrusionOk="0" h="322" w="323">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9"/>
            <p:cNvSpPr/>
            <p:nvPr/>
          </p:nvSpPr>
          <p:spPr>
            <a:xfrm>
              <a:off x="932334" y="1551784"/>
              <a:ext cx="208088" cy="273653"/>
            </a:xfrm>
            <a:custGeom>
              <a:rect b="b" l="l" r="r" t="t"/>
              <a:pathLst>
                <a:path extrusionOk="0" h="8598" w="6538">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9"/>
            <p:cNvSpPr/>
            <p:nvPr/>
          </p:nvSpPr>
          <p:spPr>
            <a:xfrm>
              <a:off x="965689" y="1661302"/>
              <a:ext cx="32241" cy="32241"/>
            </a:xfrm>
            <a:custGeom>
              <a:rect b="b" l="l" r="r" t="t"/>
              <a:pathLst>
                <a:path extrusionOk="0" h="1013" w="1013">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9"/>
            <p:cNvSpPr/>
            <p:nvPr/>
          </p:nvSpPr>
          <p:spPr>
            <a:xfrm>
              <a:off x="965689" y="1710571"/>
              <a:ext cx="32241" cy="32241"/>
            </a:xfrm>
            <a:custGeom>
              <a:rect b="b" l="l" r="r" t="t"/>
              <a:pathLst>
                <a:path extrusionOk="0" h="1013" w="1013">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9"/>
            <p:cNvSpPr/>
            <p:nvPr/>
          </p:nvSpPr>
          <p:spPr>
            <a:xfrm>
              <a:off x="965689" y="1760604"/>
              <a:ext cx="32241" cy="31859"/>
            </a:xfrm>
            <a:custGeom>
              <a:rect b="b" l="l" r="r" t="t"/>
              <a:pathLst>
                <a:path extrusionOk="0" h="1001" w="1013">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9"/>
            <p:cNvSpPr/>
            <p:nvPr/>
          </p:nvSpPr>
          <p:spPr>
            <a:xfrm>
              <a:off x="1009643" y="1661302"/>
              <a:ext cx="59899" cy="10662"/>
            </a:xfrm>
            <a:custGeom>
              <a:rect b="b" l="l" r="r" t="t"/>
              <a:pathLst>
                <a:path extrusionOk="0" h="335" w="1882">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9"/>
            <p:cNvSpPr/>
            <p:nvPr/>
          </p:nvSpPr>
          <p:spPr>
            <a:xfrm>
              <a:off x="1009643" y="1683677"/>
              <a:ext cx="98188" cy="10630"/>
            </a:xfrm>
            <a:custGeom>
              <a:rect b="b" l="l" r="r" t="t"/>
              <a:pathLst>
                <a:path extrusionOk="0" h="334" w="3085">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9"/>
            <p:cNvSpPr/>
            <p:nvPr/>
          </p:nvSpPr>
          <p:spPr>
            <a:xfrm>
              <a:off x="1009643" y="1710571"/>
              <a:ext cx="59899" cy="10630"/>
            </a:xfrm>
            <a:custGeom>
              <a:rect b="b" l="l" r="r" t="t"/>
              <a:pathLst>
                <a:path extrusionOk="0" h="334" w="1882">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9"/>
            <p:cNvSpPr/>
            <p:nvPr/>
          </p:nvSpPr>
          <p:spPr>
            <a:xfrm>
              <a:off x="1009643" y="1732946"/>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9"/>
            <p:cNvSpPr/>
            <p:nvPr/>
          </p:nvSpPr>
          <p:spPr>
            <a:xfrm>
              <a:off x="1009643" y="1760604"/>
              <a:ext cx="59899" cy="10248"/>
            </a:xfrm>
            <a:custGeom>
              <a:rect b="b" l="l" r="r" t="t"/>
              <a:pathLst>
                <a:path extrusionOk="0" h="322" w="1882">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9"/>
            <p:cNvSpPr/>
            <p:nvPr/>
          </p:nvSpPr>
          <p:spPr>
            <a:xfrm>
              <a:off x="1009643" y="1782183"/>
              <a:ext cx="98188" cy="10662"/>
            </a:xfrm>
            <a:custGeom>
              <a:rect b="b" l="l" r="r" t="t"/>
              <a:pathLst>
                <a:path extrusionOk="0" h="335" w="3085">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9"/>
            <p:cNvSpPr/>
            <p:nvPr/>
          </p:nvSpPr>
          <p:spPr>
            <a:xfrm>
              <a:off x="1009643" y="1579473"/>
              <a:ext cx="98188" cy="10630"/>
            </a:xfrm>
            <a:custGeom>
              <a:rect b="b" l="l" r="r" t="t"/>
              <a:pathLst>
                <a:path extrusionOk="0" h="334" w="3085">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9"/>
            <p:cNvSpPr/>
            <p:nvPr/>
          </p:nvSpPr>
          <p:spPr>
            <a:xfrm>
              <a:off x="965689" y="1628711"/>
              <a:ext cx="142142" cy="10662"/>
            </a:xfrm>
            <a:custGeom>
              <a:rect b="b" l="l" r="r" t="t"/>
              <a:pathLst>
                <a:path extrusionOk="0" h="335" w="4466">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p:nvPr/>
          </p:nvSpPr>
          <p:spPr>
            <a:xfrm>
              <a:off x="1009643" y="1601434"/>
              <a:ext cx="26926" cy="10280"/>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9"/>
            <p:cNvSpPr/>
            <p:nvPr/>
          </p:nvSpPr>
          <p:spPr>
            <a:xfrm>
              <a:off x="1047550" y="1601434"/>
              <a:ext cx="26926" cy="10280"/>
            </a:xfrm>
            <a:custGeom>
              <a:rect b="b" l="l" r="r" t="t"/>
              <a:pathLst>
                <a:path extrusionOk="0" h="323" w="846">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9"/>
            <p:cNvSpPr/>
            <p:nvPr/>
          </p:nvSpPr>
          <p:spPr>
            <a:xfrm>
              <a:off x="966071" y="1579473"/>
              <a:ext cx="32241" cy="32241"/>
            </a:xfrm>
            <a:custGeom>
              <a:rect b="b" l="l" r="r" t="t"/>
              <a:pathLst>
                <a:path extrusionOk="0" h="1013" w="1013">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39"/>
          <p:cNvSpPr txBox="1"/>
          <p:nvPr>
            <p:ph idx="1" type="subTitle"/>
          </p:nvPr>
        </p:nvSpPr>
        <p:spPr>
          <a:xfrm>
            <a:off x="6239475" y="3708313"/>
            <a:ext cx="2573700" cy="5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Pemegang Polis</a:t>
            </a:r>
            <a:endParaRPr/>
          </a:p>
        </p:txBody>
      </p:sp>
      <p:cxnSp>
        <p:nvCxnSpPr>
          <p:cNvPr id="219" name="Google Shape;219;p39"/>
          <p:cNvCxnSpPr/>
          <p:nvPr/>
        </p:nvCxnSpPr>
        <p:spPr>
          <a:xfrm>
            <a:off x="462075" y="3965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0" name="Google Shape;220;p39"/>
          <p:cNvSpPr txBox="1"/>
          <p:nvPr>
            <p:ph type="title"/>
          </p:nvPr>
        </p:nvSpPr>
        <p:spPr>
          <a:xfrm>
            <a:off x="7197950" y="239875"/>
            <a:ext cx="1681200" cy="5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lt1"/>
                </a:solidFill>
              </a:rPr>
              <a:t>Business Understanding</a:t>
            </a:r>
            <a:endParaRPr sz="1400">
              <a:solidFill>
                <a:schemeClr val="lt1"/>
              </a:solidFill>
            </a:endParaRPr>
          </a:p>
        </p:txBody>
      </p:sp>
      <p:sp>
        <p:nvSpPr>
          <p:cNvPr id="221" name="Google Shape;221;p39"/>
          <p:cNvSpPr txBox="1"/>
          <p:nvPr>
            <p:ph idx="4294967295" type="ctrTitle"/>
          </p:nvPr>
        </p:nvSpPr>
        <p:spPr>
          <a:xfrm>
            <a:off x="195325" y="2034000"/>
            <a:ext cx="2075700" cy="1075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t>Travel Insurance</a:t>
            </a:r>
            <a:endParaRPr sz="2500"/>
          </a:p>
        </p:txBody>
      </p:sp>
      <p:grpSp>
        <p:nvGrpSpPr>
          <p:cNvPr id="222" name="Google Shape;222;p39"/>
          <p:cNvGrpSpPr/>
          <p:nvPr/>
        </p:nvGrpSpPr>
        <p:grpSpPr>
          <a:xfrm>
            <a:off x="3681586" y="3309811"/>
            <a:ext cx="2435960" cy="1297725"/>
            <a:chOff x="4012911" y="2797711"/>
            <a:chExt cx="2435960" cy="1297725"/>
          </a:xfrm>
        </p:grpSpPr>
        <p:grpSp>
          <p:nvGrpSpPr>
            <p:cNvPr id="223" name="Google Shape;223;p39"/>
            <p:cNvGrpSpPr/>
            <p:nvPr/>
          </p:nvGrpSpPr>
          <p:grpSpPr>
            <a:xfrm>
              <a:off x="4012911" y="2797711"/>
              <a:ext cx="2435960" cy="1297725"/>
              <a:chOff x="233350" y="949250"/>
              <a:chExt cx="7137300" cy="3802300"/>
            </a:xfrm>
          </p:grpSpPr>
          <p:sp>
            <p:nvSpPr>
              <p:cNvPr id="224" name="Google Shape;224;p3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2F2F2"/>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39"/>
            <p:cNvSpPr/>
            <p:nvPr/>
          </p:nvSpPr>
          <p:spPr>
            <a:xfrm flipH="1">
              <a:off x="4203698" y="303547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flipH="1">
              <a:off x="5141598" y="287445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1"/>
            </a:solid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9"/>
          <p:cNvGrpSpPr/>
          <p:nvPr/>
        </p:nvGrpSpPr>
        <p:grpSpPr>
          <a:xfrm>
            <a:off x="766871" y="3284444"/>
            <a:ext cx="1970829" cy="1348431"/>
            <a:chOff x="614471" y="3137269"/>
            <a:chExt cx="1970829" cy="1348431"/>
          </a:xfrm>
        </p:grpSpPr>
        <p:grpSp>
          <p:nvGrpSpPr>
            <p:cNvPr id="278" name="Google Shape;278;p39"/>
            <p:cNvGrpSpPr/>
            <p:nvPr/>
          </p:nvGrpSpPr>
          <p:grpSpPr>
            <a:xfrm>
              <a:off x="960528" y="3137269"/>
              <a:ext cx="1531094" cy="1348431"/>
              <a:chOff x="6000718" y="3070557"/>
              <a:chExt cx="587865" cy="517731"/>
            </a:xfrm>
          </p:grpSpPr>
          <p:sp>
            <p:nvSpPr>
              <p:cNvPr id="279" name="Google Shape;279;p39"/>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9"/>
            <p:cNvGrpSpPr/>
            <p:nvPr/>
          </p:nvGrpSpPr>
          <p:grpSpPr>
            <a:xfrm>
              <a:off x="614471" y="3389648"/>
              <a:ext cx="875318" cy="576894"/>
              <a:chOff x="3988156" y="1568461"/>
              <a:chExt cx="349052" cy="230049"/>
            </a:xfrm>
          </p:grpSpPr>
          <p:sp>
            <p:nvSpPr>
              <p:cNvPr id="290" name="Google Shape;290;p39"/>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9"/>
            <p:cNvSpPr/>
            <p:nvPr/>
          </p:nvSpPr>
          <p:spPr>
            <a:xfrm>
              <a:off x="1103950" y="3386515"/>
              <a:ext cx="1481350" cy="346025"/>
            </a:xfrm>
            <a:custGeom>
              <a:rect b="b" l="l" r="r" t="t"/>
              <a:pathLst>
                <a:path extrusionOk="0" h="13841" w="59254">
                  <a:moveTo>
                    <a:pt x="16941" y="12626"/>
                  </a:moveTo>
                  <a:cubicBezTo>
                    <a:pt x="23472" y="12705"/>
                    <a:pt x="50543" y="14978"/>
                    <a:pt x="56128" y="13098"/>
                  </a:cubicBezTo>
                  <a:cubicBezTo>
                    <a:pt x="61713" y="11218"/>
                    <a:pt x="59808" y="3506"/>
                    <a:pt x="50453" y="1344"/>
                  </a:cubicBezTo>
                  <a:cubicBezTo>
                    <a:pt x="41098" y="-818"/>
                    <a:pt x="8409" y="328"/>
                    <a:pt x="0" y="125"/>
                  </a:cubicBezTo>
                </a:path>
              </a:pathLst>
            </a:custGeom>
            <a:noFill/>
            <a:ln cap="flat" cmpd="sng" w="9525">
              <a:solidFill>
                <a:schemeClr val="accent1"/>
              </a:solidFill>
              <a:prstDash val="solid"/>
              <a:round/>
              <a:headEnd len="med" w="med" type="none"/>
              <a:tailEnd len="med" w="med" type="none"/>
            </a:ln>
          </p:spPr>
        </p:sp>
      </p:grpSp>
      <p:sp>
        <p:nvSpPr>
          <p:cNvPr id="298" name="Google Shape;298;p39"/>
          <p:cNvSpPr txBox="1"/>
          <p:nvPr>
            <p:ph idx="4294967295" type="ctrTitle"/>
          </p:nvPr>
        </p:nvSpPr>
        <p:spPr>
          <a:xfrm>
            <a:off x="5973513" y="2529650"/>
            <a:ext cx="2075700" cy="500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PREMI </a:t>
            </a:r>
            <a:endParaRPr sz="1800"/>
          </a:p>
        </p:txBody>
      </p:sp>
      <p:grpSp>
        <p:nvGrpSpPr>
          <p:cNvPr id="299" name="Google Shape;299;p39"/>
          <p:cNvGrpSpPr/>
          <p:nvPr/>
        </p:nvGrpSpPr>
        <p:grpSpPr>
          <a:xfrm>
            <a:off x="3225091" y="1906724"/>
            <a:ext cx="1722328" cy="539649"/>
            <a:chOff x="6914154" y="3813699"/>
            <a:chExt cx="1722328" cy="539649"/>
          </a:xfrm>
        </p:grpSpPr>
        <p:grpSp>
          <p:nvGrpSpPr>
            <p:cNvPr id="300" name="Google Shape;300;p39"/>
            <p:cNvGrpSpPr/>
            <p:nvPr/>
          </p:nvGrpSpPr>
          <p:grpSpPr>
            <a:xfrm>
              <a:off x="7618112" y="3821038"/>
              <a:ext cx="259523" cy="346294"/>
              <a:chOff x="7162775" y="2881113"/>
              <a:chExt cx="259523" cy="346294"/>
            </a:xfrm>
          </p:grpSpPr>
          <p:sp>
            <p:nvSpPr>
              <p:cNvPr id="301" name="Google Shape;301;p39"/>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9"/>
            <p:cNvGrpSpPr/>
            <p:nvPr/>
          </p:nvGrpSpPr>
          <p:grpSpPr>
            <a:xfrm>
              <a:off x="6914154" y="3817457"/>
              <a:ext cx="264813" cy="353454"/>
              <a:chOff x="5812066" y="2416019"/>
              <a:chExt cx="264813" cy="353454"/>
            </a:xfrm>
          </p:grpSpPr>
          <p:sp>
            <p:nvSpPr>
              <p:cNvPr id="308" name="Google Shape;308;p39"/>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9"/>
            <p:cNvGrpSpPr/>
            <p:nvPr/>
          </p:nvGrpSpPr>
          <p:grpSpPr>
            <a:xfrm>
              <a:off x="8365238" y="3813699"/>
              <a:ext cx="271244" cy="360994"/>
              <a:chOff x="6255238" y="2412249"/>
              <a:chExt cx="271244" cy="360994"/>
            </a:xfrm>
          </p:grpSpPr>
          <p:sp>
            <p:nvSpPr>
              <p:cNvPr id="316" name="Google Shape;316;p39"/>
              <p:cNvSpPr/>
              <p:nvPr/>
            </p:nvSpPr>
            <p:spPr>
              <a:xfrm>
                <a:off x="6351799" y="2554080"/>
                <a:ext cx="10613" cy="15872"/>
              </a:xfrm>
              <a:custGeom>
                <a:rect b="b" l="l" r="r" t="t"/>
                <a:pathLst>
                  <a:path extrusionOk="0" h="501" w="335">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6419720" y="2554080"/>
                <a:ext cx="10581" cy="15872"/>
              </a:xfrm>
              <a:custGeom>
                <a:rect b="b" l="l" r="r" t="t"/>
                <a:pathLst>
                  <a:path extrusionOk="0" h="501" w="334">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6368399" y="2593775"/>
                <a:ext cx="45302" cy="15777"/>
              </a:xfrm>
              <a:custGeom>
                <a:rect b="b" l="l" r="r" t="t"/>
                <a:pathLst>
                  <a:path extrusionOk="0" h="498" w="143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6255238" y="2412249"/>
                <a:ext cx="271244" cy="360994"/>
              </a:xfrm>
              <a:custGeom>
                <a:rect b="b" l="l" r="r" t="t"/>
                <a:pathLst>
                  <a:path extrusionOk="0" h="11395" w="8562">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6345779" y="2535167"/>
                <a:ext cx="22651" cy="12545"/>
              </a:xfrm>
              <a:custGeom>
                <a:rect b="b" l="l" r="r" t="t"/>
                <a:pathLst>
                  <a:path extrusionOk="0" h="396" w="715">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6413670" y="2535167"/>
                <a:ext cx="22651" cy="12545"/>
              </a:xfrm>
              <a:custGeom>
                <a:rect b="b" l="l" r="r" t="t"/>
                <a:pathLst>
                  <a:path extrusionOk="0" h="396" w="715">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39"/>
            <p:cNvGrpSpPr/>
            <p:nvPr/>
          </p:nvGrpSpPr>
          <p:grpSpPr>
            <a:xfrm>
              <a:off x="7257461" y="3997614"/>
              <a:ext cx="282174" cy="355735"/>
              <a:chOff x="7144274" y="1500214"/>
              <a:chExt cx="282174" cy="355735"/>
            </a:xfrm>
          </p:grpSpPr>
          <p:sp>
            <p:nvSpPr>
              <p:cNvPr id="323" name="Google Shape;323;p39"/>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9"/>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39"/>
            <p:cNvGrpSpPr/>
            <p:nvPr/>
          </p:nvGrpSpPr>
          <p:grpSpPr>
            <a:xfrm>
              <a:off x="7982236" y="3997862"/>
              <a:ext cx="278404" cy="355260"/>
              <a:chOff x="8047661" y="1501037"/>
              <a:chExt cx="278404" cy="355260"/>
            </a:xfrm>
          </p:grpSpPr>
          <p:sp>
            <p:nvSpPr>
              <p:cNvPr id="330" name="Google Shape;330;p39"/>
              <p:cNvSpPr/>
              <p:nvPr/>
            </p:nvSpPr>
            <p:spPr>
              <a:xfrm>
                <a:off x="8147611" y="1622815"/>
                <a:ext cx="10581" cy="16220"/>
              </a:xfrm>
              <a:custGeom>
                <a:rect b="b" l="l" r="r" t="t"/>
                <a:pathLst>
                  <a:path extrusionOk="0" h="512" w="334">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8214741" y="1622815"/>
                <a:ext cx="10233" cy="16220"/>
              </a:xfrm>
              <a:custGeom>
                <a:rect b="b" l="l" r="r" t="t"/>
                <a:pathLst>
                  <a:path extrusionOk="0" h="512" w="323">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8163451" y="1661370"/>
                <a:ext cx="45302" cy="16157"/>
              </a:xfrm>
              <a:custGeom>
                <a:rect b="b" l="l" r="r" t="t"/>
                <a:pathLst>
                  <a:path extrusionOk="0" h="510" w="143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8047661" y="1501037"/>
                <a:ext cx="278404" cy="355260"/>
              </a:xfrm>
              <a:custGeom>
                <a:rect b="b" l="l" r="r" t="t"/>
                <a:pathLst>
                  <a:path extrusionOk="0" h="11214" w="8788">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4" name="Google Shape;334;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grpSp>
        <p:nvGrpSpPr>
          <p:cNvPr id="335" name="Google Shape;335;p39"/>
          <p:cNvGrpSpPr/>
          <p:nvPr/>
        </p:nvGrpSpPr>
        <p:grpSpPr>
          <a:xfrm>
            <a:off x="6554806" y="3030132"/>
            <a:ext cx="355053" cy="248038"/>
            <a:chOff x="7142443" y="3291944"/>
            <a:chExt cx="355053" cy="248038"/>
          </a:xfrm>
        </p:grpSpPr>
        <p:sp>
          <p:nvSpPr>
            <p:cNvPr id="336" name="Google Shape;336;p39"/>
            <p:cNvSpPr/>
            <p:nvPr/>
          </p:nvSpPr>
          <p:spPr>
            <a:xfrm>
              <a:off x="7142443" y="329194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7373461" y="331614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7166259" y="331576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7255110" y="331614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7290294" y="333957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9"/>
          <p:cNvGrpSpPr/>
          <p:nvPr/>
        </p:nvGrpSpPr>
        <p:grpSpPr>
          <a:xfrm>
            <a:off x="7095847" y="2977006"/>
            <a:ext cx="372073" cy="355243"/>
            <a:chOff x="7683485" y="3238818"/>
            <a:chExt cx="372073" cy="355243"/>
          </a:xfrm>
        </p:grpSpPr>
        <p:sp>
          <p:nvSpPr>
            <p:cNvPr id="342" name="Google Shape;342;p39"/>
            <p:cNvSpPr/>
            <p:nvPr/>
          </p:nvSpPr>
          <p:spPr>
            <a:xfrm>
              <a:off x="7683485" y="330290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7701998" y="333020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9"/>
            <p:cNvSpPr/>
            <p:nvPr/>
          </p:nvSpPr>
          <p:spPr>
            <a:xfrm>
              <a:off x="7781036" y="323881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7984808" y="334745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7829050" y="326603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7794278" y="337736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9"/>
          <p:cNvGrpSpPr/>
          <p:nvPr/>
        </p:nvGrpSpPr>
        <p:grpSpPr>
          <a:xfrm>
            <a:off x="7856991" y="2692236"/>
            <a:ext cx="373185" cy="302466"/>
            <a:chOff x="5220616" y="2791061"/>
            <a:chExt cx="373185" cy="302466"/>
          </a:xfrm>
        </p:grpSpPr>
        <p:sp>
          <p:nvSpPr>
            <p:cNvPr id="349" name="Google Shape;349;p39"/>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9"/>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9"/>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9"/>
          <p:cNvSpPr txBox="1"/>
          <p:nvPr>
            <p:ph idx="4294967295" type="ctrTitle"/>
          </p:nvPr>
        </p:nvSpPr>
        <p:spPr>
          <a:xfrm>
            <a:off x="6554788" y="4017375"/>
            <a:ext cx="2075700" cy="500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Claim ???</a:t>
            </a:r>
            <a:endParaRPr sz="1800"/>
          </a:p>
        </p:txBody>
      </p:sp>
      <p:sp>
        <p:nvSpPr>
          <p:cNvPr id="368" name="Google Shape;368;p39"/>
          <p:cNvSpPr/>
          <p:nvPr/>
        </p:nvSpPr>
        <p:spPr>
          <a:xfrm>
            <a:off x="8455485" y="2664802"/>
            <a:ext cx="357688" cy="35733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9"/>
          <p:cNvGrpSpPr/>
          <p:nvPr/>
        </p:nvGrpSpPr>
        <p:grpSpPr>
          <a:xfrm>
            <a:off x="500132" y="4261301"/>
            <a:ext cx="493958" cy="543926"/>
            <a:chOff x="6648941" y="3032989"/>
            <a:chExt cx="327059" cy="360192"/>
          </a:xfrm>
        </p:grpSpPr>
        <p:sp>
          <p:nvSpPr>
            <p:cNvPr id="370" name="Google Shape;370;p39"/>
            <p:cNvSpPr/>
            <p:nvPr/>
          </p:nvSpPr>
          <p:spPr>
            <a:xfrm>
              <a:off x="6685702" y="3067076"/>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rgbClr val="657E9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6686084" y="3166505"/>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rgbClr val="657E9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6648941" y="3032989"/>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rgbClr val="657E9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9"/>
          <p:cNvSpPr txBox="1"/>
          <p:nvPr>
            <p:ph idx="4294967295" type="ctrTitle"/>
          </p:nvPr>
        </p:nvSpPr>
        <p:spPr>
          <a:xfrm>
            <a:off x="3048400" y="2593125"/>
            <a:ext cx="2075700" cy="500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accent1"/>
                </a:solidFill>
              </a:rPr>
              <a:t>Wajib</a:t>
            </a:r>
            <a:endParaRPr sz="15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0"/>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Problem Statement</a:t>
            </a:r>
            <a:endParaRPr sz="2000"/>
          </a:p>
        </p:txBody>
      </p:sp>
      <p:sp>
        <p:nvSpPr>
          <p:cNvPr id="379" name="Google Shape;379;p40"/>
          <p:cNvSpPr txBox="1"/>
          <p:nvPr>
            <p:ph idx="1" type="subTitle"/>
          </p:nvPr>
        </p:nvSpPr>
        <p:spPr>
          <a:xfrm>
            <a:off x="3538497" y="27303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Prediksi kemungkinan klaim, Optimalisasi pengelolaan risiko, dan Peningkatan penanganan klaim</a:t>
            </a:r>
            <a:endParaRPr/>
          </a:p>
        </p:txBody>
      </p:sp>
      <p:sp>
        <p:nvSpPr>
          <p:cNvPr id="380" name="Google Shape;380;p40"/>
          <p:cNvSpPr txBox="1"/>
          <p:nvPr>
            <p:ph idx="3" type="subTitle"/>
          </p:nvPr>
        </p:nvSpPr>
        <p:spPr>
          <a:xfrm>
            <a:off x="6028553" y="27303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Pola dan probabilitas pelanggan yang klaim asuransi</a:t>
            </a:r>
            <a:endParaRPr/>
          </a:p>
        </p:txBody>
      </p:sp>
      <p:sp>
        <p:nvSpPr>
          <p:cNvPr id="381" name="Google Shape;381;p40"/>
          <p:cNvSpPr txBox="1"/>
          <p:nvPr>
            <p:ph idx="5" type="subTitle"/>
          </p:nvPr>
        </p:nvSpPr>
        <p:spPr>
          <a:xfrm>
            <a:off x="1048447" y="27303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Perusahaan kesulitan memprediksi kemungkinan klaim asuransi dari pelanggan.</a:t>
            </a:r>
            <a:endParaRPr/>
          </a:p>
        </p:txBody>
      </p:sp>
      <p:sp>
        <p:nvSpPr>
          <p:cNvPr id="382" name="Google Shape;382;p40"/>
          <p:cNvSpPr txBox="1"/>
          <p:nvPr>
            <p:ph idx="7" type="title"/>
          </p:nvPr>
        </p:nvSpPr>
        <p:spPr>
          <a:xfrm>
            <a:off x="3538500" y="1770700"/>
            <a:ext cx="2067000" cy="72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Goals</a:t>
            </a:r>
            <a:endParaRPr sz="2000"/>
          </a:p>
        </p:txBody>
      </p:sp>
      <p:sp>
        <p:nvSpPr>
          <p:cNvPr id="383" name="Google Shape;383;p40"/>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Analytical Approach</a:t>
            </a:r>
            <a:endParaRPr sz="2000"/>
          </a:p>
        </p:txBody>
      </p:sp>
      <p:cxnSp>
        <p:nvCxnSpPr>
          <p:cNvPr id="384" name="Google Shape;384;p40"/>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85" name="Google Shape;385;p40"/>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86" name="Google Shape;386;p40"/>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7" name="Google Shape;387;p40"/>
          <p:cNvSpPr txBox="1"/>
          <p:nvPr>
            <p:ph type="title"/>
          </p:nvPr>
        </p:nvSpPr>
        <p:spPr>
          <a:xfrm>
            <a:off x="7197950" y="239875"/>
            <a:ext cx="1681200" cy="5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Business Understanding</a:t>
            </a:r>
            <a:endParaRPr sz="1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Metrics Evaluation</a:t>
            </a:r>
            <a:endParaRPr/>
          </a:p>
        </p:txBody>
      </p:sp>
      <p:cxnSp>
        <p:nvCxnSpPr>
          <p:cNvPr id="393" name="Google Shape;393;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4" name="Google Shape;394;p41"/>
          <p:cNvSpPr txBox="1"/>
          <p:nvPr>
            <p:ph type="title"/>
          </p:nvPr>
        </p:nvSpPr>
        <p:spPr>
          <a:xfrm>
            <a:off x="5000247" y="21803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RECALL</a:t>
            </a:r>
            <a:endParaRPr/>
          </a:p>
        </p:txBody>
      </p:sp>
      <p:sp>
        <p:nvSpPr>
          <p:cNvPr id="395" name="Google Shape;395;p41"/>
          <p:cNvSpPr txBox="1"/>
          <p:nvPr>
            <p:ph idx="2" type="title"/>
          </p:nvPr>
        </p:nvSpPr>
        <p:spPr>
          <a:xfrm>
            <a:off x="6801803" y="21803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PRECISION</a:t>
            </a:r>
            <a:endParaRPr/>
          </a:p>
        </p:txBody>
      </p:sp>
      <p:sp>
        <p:nvSpPr>
          <p:cNvPr id="396" name="Google Shape;396;p41"/>
          <p:cNvSpPr txBox="1"/>
          <p:nvPr>
            <p:ph idx="5" type="title"/>
          </p:nvPr>
        </p:nvSpPr>
        <p:spPr>
          <a:xfrm>
            <a:off x="578472" y="181615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F1 SCORE</a:t>
            </a:r>
            <a:endParaRPr>
              <a:solidFill>
                <a:schemeClr val="accent1"/>
              </a:solidFill>
            </a:endParaRPr>
          </a:p>
        </p:txBody>
      </p:sp>
      <p:sp>
        <p:nvSpPr>
          <p:cNvPr id="397" name="Google Shape;397;p41"/>
          <p:cNvSpPr txBox="1"/>
          <p:nvPr>
            <p:ph idx="6" type="subTitle"/>
          </p:nvPr>
        </p:nvSpPr>
        <p:spPr>
          <a:xfrm>
            <a:off x="578472" y="2653450"/>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memberikan prediksi klaim yang lebih akurat</a:t>
            </a:r>
            <a:endParaRPr/>
          </a:p>
        </p:txBody>
      </p:sp>
      <p:cxnSp>
        <p:nvCxnSpPr>
          <p:cNvPr id="398" name="Google Shape;398;p41"/>
          <p:cNvCxnSpPr/>
          <p:nvPr/>
        </p:nvCxnSpPr>
        <p:spPr>
          <a:xfrm>
            <a:off x="1476075" y="2589473"/>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9" name="Google Shape;399;p41"/>
          <p:cNvSpPr/>
          <p:nvPr/>
        </p:nvSpPr>
        <p:spPr>
          <a:xfrm>
            <a:off x="5691447" y="14519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02</a:t>
            </a:r>
            <a:endParaRPr b="1" sz="1800">
              <a:solidFill>
                <a:schemeClr val="lt1"/>
              </a:solidFill>
              <a:latin typeface="Montserrat"/>
              <a:ea typeface="Montserrat"/>
              <a:cs typeface="Montserrat"/>
              <a:sym typeface="Montserrat"/>
            </a:endParaRPr>
          </a:p>
        </p:txBody>
      </p:sp>
      <p:sp>
        <p:nvSpPr>
          <p:cNvPr id="400" name="Google Shape;400;p41"/>
          <p:cNvSpPr/>
          <p:nvPr/>
        </p:nvSpPr>
        <p:spPr>
          <a:xfrm>
            <a:off x="7493000" y="1451925"/>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03</a:t>
            </a:r>
            <a:endParaRPr b="1" sz="1800">
              <a:solidFill>
                <a:schemeClr val="lt1"/>
              </a:solidFill>
              <a:latin typeface="Montserrat"/>
              <a:ea typeface="Montserrat"/>
              <a:cs typeface="Montserrat"/>
              <a:sym typeface="Montserrat"/>
            </a:endParaRPr>
          </a:p>
        </p:txBody>
      </p:sp>
      <p:sp>
        <p:nvSpPr>
          <p:cNvPr id="401" name="Google Shape;401;p41"/>
          <p:cNvSpPr/>
          <p:nvPr/>
        </p:nvSpPr>
        <p:spPr>
          <a:xfrm>
            <a:off x="4243550" y="31118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Montserrat"/>
                <a:ea typeface="Montserrat"/>
                <a:cs typeface="Montserrat"/>
                <a:sym typeface="Montserrat"/>
              </a:rPr>
              <a:t>04</a:t>
            </a:r>
            <a:endParaRPr b="1" sz="1500">
              <a:solidFill>
                <a:schemeClr val="lt1"/>
              </a:solidFill>
              <a:latin typeface="Montserrat"/>
              <a:ea typeface="Montserrat"/>
              <a:cs typeface="Montserrat"/>
              <a:sym typeface="Montserrat"/>
            </a:endParaRPr>
          </a:p>
        </p:txBody>
      </p:sp>
      <p:sp>
        <p:nvSpPr>
          <p:cNvPr id="402" name="Google Shape;402;p41"/>
          <p:cNvSpPr txBox="1"/>
          <p:nvPr>
            <p:ph idx="2" type="title"/>
          </p:nvPr>
        </p:nvSpPr>
        <p:spPr>
          <a:xfrm>
            <a:off x="3166100" y="3811225"/>
            <a:ext cx="2611800" cy="6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CONFUSION MATRIX</a:t>
            </a:r>
            <a:endParaRPr/>
          </a:p>
        </p:txBody>
      </p:sp>
      <p:sp>
        <p:nvSpPr>
          <p:cNvPr id="403" name="Google Shape;403;p41"/>
          <p:cNvSpPr txBox="1"/>
          <p:nvPr>
            <p:ph idx="2" type="title"/>
          </p:nvPr>
        </p:nvSpPr>
        <p:spPr>
          <a:xfrm>
            <a:off x="5805950" y="3805978"/>
            <a:ext cx="2839500" cy="68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CLASSIFICATION REPORT</a:t>
            </a:r>
            <a:endParaRPr/>
          </a:p>
        </p:txBody>
      </p:sp>
      <p:sp>
        <p:nvSpPr>
          <p:cNvPr id="404" name="Google Shape;404;p41"/>
          <p:cNvSpPr txBox="1"/>
          <p:nvPr>
            <p:ph idx="5" type="title"/>
          </p:nvPr>
        </p:nvSpPr>
        <p:spPr>
          <a:xfrm>
            <a:off x="3156722" y="2180363"/>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F1 SCORE</a:t>
            </a:r>
            <a:endParaRPr/>
          </a:p>
        </p:txBody>
      </p:sp>
      <p:sp>
        <p:nvSpPr>
          <p:cNvPr id="405" name="Google Shape;405;p41"/>
          <p:cNvSpPr/>
          <p:nvPr/>
        </p:nvSpPr>
        <p:spPr>
          <a:xfrm>
            <a:off x="3847925" y="1451938"/>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Montserrat"/>
                <a:ea typeface="Montserrat"/>
                <a:cs typeface="Montserrat"/>
                <a:sym typeface="Montserrat"/>
              </a:rPr>
              <a:t>01</a:t>
            </a:r>
            <a:endParaRPr b="1" sz="2100">
              <a:solidFill>
                <a:schemeClr val="lt1"/>
              </a:solidFill>
              <a:latin typeface="Montserrat"/>
              <a:ea typeface="Montserrat"/>
              <a:cs typeface="Montserrat"/>
              <a:sym typeface="Montserrat"/>
            </a:endParaRPr>
          </a:p>
        </p:txBody>
      </p:sp>
      <p:sp>
        <p:nvSpPr>
          <p:cNvPr id="406" name="Google Shape;406;p41"/>
          <p:cNvSpPr/>
          <p:nvPr/>
        </p:nvSpPr>
        <p:spPr>
          <a:xfrm>
            <a:off x="6883400" y="31118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05</a:t>
            </a:r>
            <a:endParaRPr b="1" sz="1800">
              <a:solidFill>
                <a:schemeClr val="lt1"/>
              </a:solidFill>
              <a:latin typeface="Montserrat"/>
              <a:ea typeface="Montserrat"/>
              <a:cs typeface="Montserrat"/>
              <a:sym typeface="Montserrat"/>
            </a:endParaRPr>
          </a:p>
        </p:txBody>
      </p:sp>
      <p:sp>
        <p:nvSpPr>
          <p:cNvPr id="407" name="Google Shape;407;p41"/>
          <p:cNvSpPr txBox="1"/>
          <p:nvPr>
            <p:ph type="title"/>
          </p:nvPr>
        </p:nvSpPr>
        <p:spPr>
          <a:xfrm>
            <a:off x="7197950" y="231600"/>
            <a:ext cx="1681200" cy="60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Business Understanding</a:t>
            </a:r>
            <a:endParaRPr sz="1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413" name="Google Shape;413;p42"/>
          <p:cNvSpPr txBox="1"/>
          <p:nvPr>
            <p:ph idx="4294967295" type="title"/>
          </p:nvPr>
        </p:nvSpPr>
        <p:spPr>
          <a:xfrm>
            <a:off x="18039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 Business Understanding</a:t>
            </a:r>
            <a:endParaRPr sz="1400">
              <a:solidFill>
                <a:schemeClr val="lt1"/>
              </a:solidFill>
            </a:endParaRPr>
          </a:p>
        </p:txBody>
      </p:sp>
      <p:sp>
        <p:nvSpPr>
          <p:cNvPr id="414" name="Google Shape;414;p42"/>
          <p:cNvSpPr txBox="1"/>
          <p:nvPr>
            <p:ph idx="4294967295" type="title"/>
          </p:nvPr>
        </p:nvSpPr>
        <p:spPr>
          <a:xfrm>
            <a:off x="3977449" y="1792900"/>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(3) </a:t>
            </a:r>
            <a:r>
              <a:rPr lang="en" sz="1400">
                <a:solidFill>
                  <a:schemeClr val="lt1"/>
                </a:solidFill>
              </a:rPr>
              <a:t>D</a:t>
            </a:r>
            <a:r>
              <a:rPr lang="en" sz="1400"/>
              <a:t>ata Preprocessing</a:t>
            </a:r>
            <a:endParaRPr sz="1400">
              <a:solidFill>
                <a:schemeClr val="lt1"/>
              </a:solidFill>
            </a:endParaRPr>
          </a:p>
        </p:txBody>
      </p:sp>
      <p:sp>
        <p:nvSpPr>
          <p:cNvPr id="415" name="Google Shape;415;p42"/>
          <p:cNvSpPr txBox="1"/>
          <p:nvPr>
            <p:ph idx="4294967295" type="title"/>
          </p:nvPr>
        </p:nvSpPr>
        <p:spPr>
          <a:xfrm>
            <a:off x="1875375" y="2782375"/>
            <a:ext cx="21645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 Data Understanding &amp; Exploration</a:t>
            </a:r>
            <a:endParaRPr sz="1400">
              <a:solidFill>
                <a:schemeClr val="lt1"/>
              </a:solidFill>
            </a:endParaRPr>
          </a:p>
        </p:txBody>
      </p:sp>
      <p:sp>
        <p:nvSpPr>
          <p:cNvPr id="416" name="Google Shape;416;p42"/>
          <p:cNvSpPr txBox="1"/>
          <p:nvPr>
            <p:ph idx="4294967295" type="title"/>
          </p:nvPr>
        </p:nvSpPr>
        <p:spPr>
          <a:xfrm>
            <a:off x="5914074" y="2782375"/>
            <a:ext cx="16812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(4) Modelling &amp; Evaluation</a:t>
            </a:r>
            <a:endParaRPr sz="1400">
              <a:solidFill>
                <a:schemeClr val="lt1"/>
              </a:solidFill>
            </a:endParaRPr>
          </a:p>
        </p:txBody>
      </p:sp>
      <p:cxnSp>
        <p:nvCxnSpPr>
          <p:cNvPr id="417" name="Google Shape;417;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418" name="Google Shape;418;p42"/>
          <p:cNvCxnSpPr>
            <a:endCxn id="419" idx="2"/>
          </p:cNvCxnSpPr>
          <p:nvPr/>
        </p:nvCxnSpPr>
        <p:spPr>
          <a:xfrm>
            <a:off x="1016775" y="2554500"/>
            <a:ext cx="7180800" cy="0"/>
          </a:xfrm>
          <a:prstGeom prst="straightConnector1">
            <a:avLst/>
          </a:prstGeom>
          <a:noFill/>
          <a:ln cap="flat" cmpd="sng" w="19050">
            <a:solidFill>
              <a:schemeClr val="accent1"/>
            </a:solidFill>
            <a:prstDash val="solid"/>
            <a:round/>
            <a:headEnd len="med" w="med" type="none"/>
            <a:tailEnd len="med" w="med" type="none"/>
          </a:ln>
        </p:spPr>
      </p:cxnSp>
      <p:sp>
        <p:nvSpPr>
          <p:cNvPr id="420" name="Google Shape;420;p42"/>
          <p:cNvSpPr/>
          <p:nvPr/>
        </p:nvSpPr>
        <p:spPr>
          <a:xfrm>
            <a:off x="91225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819757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2848875" y="2445750"/>
            <a:ext cx="217500" cy="2175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4709300"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6645925" y="24457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txBox="1"/>
          <p:nvPr>
            <p:ph idx="4294967295" type="title"/>
          </p:nvPr>
        </p:nvSpPr>
        <p:spPr>
          <a:xfrm>
            <a:off x="7212600" y="1792900"/>
            <a:ext cx="1931400" cy="3483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400">
                <a:solidFill>
                  <a:srgbClr val="FFFFFF"/>
                </a:solidFill>
                <a:latin typeface="Montserrat"/>
                <a:ea typeface="Montserrat"/>
                <a:cs typeface="Montserrat"/>
                <a:sym typeface="Montserrat"/>
              </a:rPr>
              <a:t>(5) Conclusion &amp; Recommendation</a:t>
            </a:r>
            <a:endParaRPr b="1" sz="1400">
              <a:solidFill>
                <a:srgbClr val="FFFFFF"/>
              </a:solidFill>
              <a:latin typeface="Montserrat"/>
              <a:ea typeface="Montserrat"/>
              <a:cs typeface="Montserrat"/>
              <a:sym typeface="Montserrat"/>
            </a:endParaRPr>
          </a:p>
          <a:p>
            <a:pPr indent="0" lvl="0" marL="0" rtl="0" algn="l">
              <a:lnSpc>
                <a:spcPct val="115000"/>
              </a:lnSpc>
              <a:spcBef>
                <a:spcPts val="1600"/>
              </a:spcBef>
              <a:spcAft>
                <a:spcPts val="0"/>
              </a:spcAft>
              <a:buNone/>
            </a:pPr>
            <a:r>
              <a:t/>
            </a:r>
            <a:endParaRPr b="1" sz="1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43"/>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430" name="Google Shape;430;p43"/>
          <p:cNvSpPr txBox="1"/>
          <p:nvPr>
            <p:ph idx="1" type="subTitle"/>
          </p:nvPr>
        </p:nvSpPr>
        <p:spPr>
          <a:xfrm>
            <a:off x="3190625" y="2905150"/>
            <a:ext cx="27630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Object</a:t>
            </a:r>
            <a:endParaRPr b="1"/>
          </a:p>
        </p:txBody>
      </p:sp>
      <p:cxnSp>
        <p:nvCxnSpPr>
          <p:cNvPr id="431" name="Google Shape;431;p43"/>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32" name="Google Shape;432;p43"/>
          <p:cNvSpPr txBox="1"/>
          <p:nvPr>
            <p:ph idx="4294967295" type="title"/>
          </p:nvPr>
        </p:nvSpPr>
        <p:spPr>
          <a:xfrm>
            <a:off x="7197950" y="239875"/>
            <a:ext cx="1681200" cy="8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Data </a:t>
            </a:r>
            <a:r>
              <a:rPr lang="en" sz="1400"/>
              <a:t>Understanding &amp; Exploration</a:t>
            </a:r>
            <a:endParaRPr sz="1400">
              <a:solidFill>
                <a:schemeClr val="lt1"/>
              </a:solidFill>
            </a:endParaRPr>
          </a:p>
        </p:txBody>
      </p:sp>
      <p:sp>
        <p:nvSpPr>
          <p:cNvPr id="433" name="Google Shape;433;p43"/>
          <p:cNvSpPr/>
          <p:nvPr/>
        </p:nvSpPr>
        <p:spPr>
          <a:xfrm>
            <a:off x="4069350" y="2447125"/>
            <a:ext cx="1005300" cy="3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Claim</a:t>
            </a:r>
            <a:endParaRPr b="1" sz="1800">
              <a:solidFill>
                <a:schemeClr val="lt1"/>
              </a:solidFill>
              <a:latin typeface="Montserrat"/>
              <a:ea typeface="Montserrat"/>
              <a:cs typeface="Montserrat"/>
              <a:sym typeface="Montserrat"/>
            </a:endParaRPr>
          </a:p>
        </p:txBody>
      </p:sp>
      <p:sp>
        <p:nvSpPr>
          <p:cNvPr id="434" name="Google Shape;434;p43"/>
          <p:cNvSpPr txBox="1"/>
          <p:nvPr/>
        </p:nvSpPr>
        <p:spPr>
          <a:xfrm>
            <a:off x="3190625" y="3259950"/>
            <a:ext cx="276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FFFF"/>
                </a:solidFill>
                <a:latin typeface="Montserrat"/>
                <a:ea typeface="Montserrat"/>
                <a:cs typeface="Montserrat"/>
                <a:sym typeface="Montserrat"/>
              </a:rPr>
              <a:t>Status Klaim</a:t>
            </a:r>
            <a:endParaRPr>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Information</a:t>
            </a:r>
            <a:endParaRPr/>
          </a:p>
        </p:txBody>
      </p:sp>
      <p:cxnSp>
        <p:nvCxnSpPr>
          <p:cNvPr id="440" name="Google Shape;440;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1" name="Google Shape;441;p44"/>
          <p:cNvSpPr txBox="1"/>
          <p:nvPr>
            <p:ph idx="1" type="subTitle"/>
          </p:nvPr>
        </p:nvSpPr>
        <p:spPr>
          <a:xfrm>
            <a:off x="3538500" y="1943778"/>
            <a:ext cx="2067000" cy="814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Object</a:t>
            </a:r>
            <a:endParaRPr b="1">
              <a:solidFill>
                <a:schemeClr val="lt2"/>
              </a:solidFill>
            </a:endParaRPr>
          </a:p>
          <a:p>
            <a:pPr indent="0" lvl="0" marL="0" rtl="0" algn="ctr">
              <a:lnSpc>
                <a:spcPct val="115000"/>
              </a:lnSpc>
              <a:spcBef>
                <a:spcPts val="0"/>
              </a:spcBef>
              <a:spcAft>
                <a:spcPts val="0"/>
              </a:spcAft>
              <a:buNone/>
            </a:pPr>
            <a:r>
              <a:rPr lang="en"/>
              <a:t>Jenis Agen Asuransi Perjalanan</a:t>
            </a:r>
            <a:endParaRPr/>
          </a:p>
        </p:txBody>
      </p:sp>
      <p:sp>
        <p:nvSpPr>
          <p:cNvPr id="442" name="Google Shape;442;p44"/>
          <p:cNvSpPr txBox="1"/>
          <p:nvPr>
            <p:ph idx="3" type="subTitle"/>
          </p:nvPr>
        </p:nvSpPr>
        <p:spPr>
          <a:xfrm>
            <a:off x="6028552" y="1943765"/>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Object</a:t>
            </a:r>
            <a:endParaRPr b="1">
              <a:solidFill>
                <a:schemeClr val="lt2"/>
              </a:solidFill>
            </a:endParaRPr>
          </a:p>
          <a:p>
            <a:pPr indent="0" lvl="0" marL="0" rtl="0" algn="ctr">
              <a:spcBef>
                <a:spcPts val="0"/>
              </a:spcBef>
              <a:spcAft>
                <a:spcPts val="0"/>
              </a:spcAft>
              <a:buNone/>
            </a:pPr>
            <a:r>
              <a:rPr lang="en"/>
              <a:t>Saluran Agen Asuransi Perjalanan</a:t>
            </a:r>
            <a:endParaRPr/>
          </a:p>
        </p:txBody>
      </p:sp>
      <p:sp>
        <p:nvSpPr>
          <p:cNvPr id="443" name="Google Shape;443;p44"/>
          <p:cNvSpPr txBox="1"/>
          <p:nvPr>
            <p:ph idx="6" type="subTitle"/>
          </p:nvPr>
        </p:nvSpPr>
        <p:spPr>
          <a:xfrm>
            <a:off x="1048450" y="2012179"/>
            <a:ext cx="2067000" cy="69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Object</a:t>
            </a:r>
            <a:endParaRPr b="1">
              <a:solidFill>
                <a:schemeClr val="lt2"/>
              </a:solidFill>
            </a:endParaRPr>
          </a:p>
          <a:p>
            <a:pPr indent="0" lvl="0" marL="0" rtl="0" algn="ctr">
              <a:lnSpc>
                <a:spcPct val="115000"/>
              </a:lnSpc>
              <a:spcBef>
                <a:spcPts val="0"/>
              </a:spcBef>
              <a:spcAft>
                <a:spcPts val="0"/>
              </a:spcAft>
              <a:buNone/>
            </a:pPr>
            <a:r>
              <a:rPr lang="en"/>
              <a:t>Nama Agen</a:t>
            </a:r>
            <a:endParaRPr/>
          </a:p>
        </p:txBody>
      </p:sp>
      <p:sp>
        <p:nvSpPr>
          <p:cNvPr id="444" name="Google Shape;444;p44"/>
          <p:cNvSpPr txBox="1"/>
          <p:nvPr>
            <p:ph idx="8" type="subTitle"/>
          </p:nvPr>
        </p:nvSpPr>
        <p:spPr>
          <a:xfrm>
            <a:off x="4821623" y="3902909"/>
            <a:ext cx="20670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Object</a:t>
            </a:r>
            <a:endParaRPr b="1">
              <a:solidFill>
                <a:schemeClr val="lt2"/>
              </a:solidFill>
            </a:endParaRPr>
          </a:p>
          <a:p>
            <a:pPr indent="0" lvl="0" marL="0" rtl="0" algn="ctr">
              <a:spcBef>
                <a:spcPts val="0"/>
              </a:spcBef>
              <a:spcAft>
                <a:spcPts val="0"/>
              </a:spcAft>
              <a:buNone/>
            </a:pPr>
            <a:r>
              <a:rPr lang="en"/>
              <a:t>Jenis kelamin Tertanggung</a:t>
            </a:r>
            <a:endParaRPr/>
          </a:p>
        </p:txBody>
      </p:sp>
      <p:sp>
        <p:nvSpPr>
          <p:cNvPr id="445" name="Google Shape;445;p44"/>
          <p:cNvSpPr txBox="1"/>
          <p:nvPr>
            <p:ph idx="15" type="subTitle"/>
          </p:nvPr>
        </p:nvSpPr>
        <p:spPr>
          <a:xfrm>
            <a:off x="2255375" y="3902900"/>
            <a:ext cx="2067000" cy="695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2"/>
                </a:solidFill>
              </a:rPr>
              <a:t>Object</a:t>
            </a:r>
            <a:endParaRPr b="1">
              <a:solidFill>
                <a:schemeClr val="lt2"/>
              </a:solidFill>
            </a:endParaRPr>
          </a:p>
          <a:p>
            <a:pPr indent="0" lvl="0" marL="0" rtl="0" algn="ctr">
              <a:lnSpc>
                <a:spcPct val="115000"/>
              </a:lnSpc>
              <a:spcBef>
                <a:spcPts val="0"/>
              </a:spcBef>
              <a:spcAft>
                <a:spcPts val="0"/>
              </a:spcAft>
              <a:buNone/>
            </a:pPr>
            <a:r>
              <a:rPr lang="en"/>
              <a:t>Nama produk asuransi perjalanan</a:t>
            </a:r>
            <a:endParaRPr/>
          </a:p>
        </p:txBody>
      </p:sp>
      <p:cxnSp>
        <p:nvCxnSpPr>
          <p:cNvPr id="446" name="Google Shape;446;p44"/>
          <p:cNvCxnSpPr/>
          <p:nvPr/>
        </p:nvCxnSpPr>
        <p:spPr>
          <a:xfrm>
            <a:off x="1218450" y="2910221"/>
            <a:ext cx="67071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47" name="Google Shape;447;p44"/>
          <p:cNvSpPr txBox="1"/>
          <p:nvPr>
            <p:ph type="title"/>
          </p:nvPr>
        </p:nvSpPr>
        <p:spPr>
          <a:xfrm>
            <a:off x="7197950" y="349975"/>
            <a:ext cx="1681200" cy="69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Data Understanding</a:t>
            </a:r>
            <a:endParaRPr sz="1400"/>
          </a:p>
          <a:p>
            <a:pPr indent="0" lvl="0" marL="0" rtl="0" algn="ctr">
              <a:spcBef>
                <a:spcPts val="0"/>
              </a:spcBef>
              <a:spcAft>
                <a:spcPts val="0"/>
              </a:spcAft>
              <a:buNone/>
            </a:pPr>
            <a:r>
              <a:rPr lang="en" sz="1400"/>
              <a:t>&amp; Exploration</a:t>
            </a:r>
            <a:endParaRPr sz="1400"/>
          </a:p>
        </p:txBody>
      </p:sp>
      <p:sp>
        <p:nvSpPr>
          <p:cNvPr id="448" name="Google Shape;448;p44"/>
          <p:cNvSpPr/>
          <p:nvPr/>
        </p:nvSpPr>
        <p:spPr>
          <a:xfrm>
            <a:off x="1579300" y="1261150"/>
            <a:ext cx="1005300" cy="5484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Agency</a:t>
            </a:r>
            <a:endParaRPr b="1" sz="1500">
              <a:solidFill>
                <a:schemeClr val="lt1"/>
              </a:solidFill>
              <a:latin typeface="Montserrat"/>
              <a:ea typeface="Montserrat"/>
              <a:cs typeface="Montserrat"/>
              <a:sym typeface="Montserrat"/>
            </a:endParaRPr>
          </a:p>
        </p:txBody>
      </p:sp>
      <p:sp>
        <p:nvSpPr>
          <p:cNvPr id="449" name="Google Shape;449;p44"/>
          <p:cNvSpPr/>
          <p:nvPr/>
        </p:nvSpPr>
        <p:spPr>
          <a:xfrm>
            <a:off x="3731400" y="1261150"/>
            <a:ext cx="1681200" cy="548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Agency Type</a:t>
            </a:r>
            <a:endParaRPr b="1" sz="1500">
              <a:solidFill>
                <a:schemeClr val="lt1"/>
              </a:solidFill>
              <a:latin typeface="Montserrat"/>
              <a:ea typeface="Montserrat"/>
              <a:cs typeface="Montserrat"/>
              <a:sym typeface="Montserrat"/>
            </a:endParaRPr>
          </a:p>
        </p:txBody>
      </p:sp>
      <p:sp>
        <p:nvSpPr>
          <p:cNvPr id="450" name="Google Shape;450;p44"/>
          <p:cNvSpPr/>
          <p:nvPr/>
        </p:nvSpPr>
        <p:spPr>
          <a:xfrm>
            <a:off x="6221450" y="1261300"/>
            <a:ext cx="1681200" cy="548400"/>
          </a:xfrm>
          <a:prstGeom prst="roundRect">
            <a:avLst>
              <a:gd fmla="val 16667" name="adj"/>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Distribution Channel</a:t>
            </a:r>
            <a:endParaRPr b="1" sz="1500">
              <a:solidFill>
                <a:schemeClr val="lt1"/>
              </a:solidFill>
              <a:latin typeface="Montserrat"/>
              <a:ea typeface="Montserrat"/>
              <a:cs typeface="Montserrat"/>
              <a:sym typeface="Montserrat"/>
            </a:endParaRPr>
          </a:p>
        </p:txBody>
      </p:sp>
      <p:sp>
        <p:nvSpPr>
          <p:cNvPr id="451" name="Google Shape;451;p44"/>
          <p:cNvSpPr/>
          <p:nvPr/>
        </p:nvSpPr>
        <p:spPr>
          <a:xfrm>
            <a:off x="2450650" y="3138675"/>
            <a:ext cx="1681200" cy="548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Product Name</a:t>
            </a:r>
            <a:endParaRPr b="1" sz="1500">
              <a:solidFill>
                <a:schemeClr val="lt1"/>
              </a:solidFill>
              <a:latin typeface="Montserrat"/>
              <a:ea typeface="Montserrat"/>
              <a:cs typeface="Montserrat"/>
              <a:sym typeface="Montserrat"/>
            </a:endParaRPr>
          </a:p>
        </p:txBody>
      </p:sp>
      <p:sp>
        <p:nvSpPr>
          <p:cNvPr id="452" name="Google Shape;452;p44"/>
          <p:cNvSpPr/>
          <p:nvPr/>
        </p:nvSpPr>
        <p:spPr>
          <a:xfrm>
            <a:off x="5352475" y="3138663"/>
            <a:ext cx="1005300" cy="5484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Montserrat"/>
                <a:ea typeface="Montserrat"/>
                <a:cs typeface="Montserrat"/>
                <a:sym typeface="Montserrat"/>
              </a:rPr>
              <a:t>Gender</a:t>
            </a:r>
            <a:endParaRPr b="1" sz="15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